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2" r:id="rId2"/>
  </p:sldMasterIdLst>
  <p:notesMasterIdLst>
    <p:notesMasterId r:id="rId18"/>
  </p:notesMasterIdLst>
  <p:sldIdLst>
    <p:sldId id="280" r:id="rId3"/>
    <p:sldId id="257" r:id="rId4"/>
    <p:sldId id="258" r:id="rId5"/>
    <p:sldId id="259" r:id="rId6"/>
    <p:sldId id="297" r:id="rId7"/>
    <p:sldId id="298" r:id="rId8"/>
    <p:sldId id="295" r:id="rId9"/>
    <p:sldId id="299" r:id="rId10"/>
    <p:sldId id="303" r:id="rId11"/>
    <p:sldId id="304" r:id="rId12"/>
    <p:sldId id="300" r:id="rId13"/>
    <p:sldId id="301" r:id="rId14"/>
    <p:sldId id="306" r:id="rId15"/>
    <p:sldId id="305" r:id="rId16"/>
    <p:sldId id="29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87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orient="horz" pos="346">
          <p15:clr>
            <a:srgbClr val="A4A3A4"/>
          </p15:clr>
        </p15:guide>
        <p15:guide id="7" orient="horz" pos="935">
          <p15:clr>
            <a:srgbClr val="A4A3A4"/>
          </p15:clr>
        </p15:guide>
        <p15:guide id="8" orient="horz" pos="663">
          <p15:clr>
            <a:srgbClr val="A4A3A4"/>
          </p15:clr>
        </p15:guide>
        <p15:guide id="9" orient="horz" pos="4156">
          <p15:clr>
            <a:srgbClr val="A4A3A4"/>
          </p15:clr>
        </p15:guide>
        <p15:guide id="10" orient="horz" pos="1253">
          <p15:clr>
            <a:srgbClr val="A4A3A4"/>
          </p15:clr>
        </p15:guide>
        <p15:guide id="11" pos="393">
          <p15:clr>
            <a:srgbClr val="A4A3A4"/>
          </p15:clr>
        </p15:guide>
        <p15:guide id="12" pos="7287">
          <p15:clr>
            <a:srgbClr val="A4A3A4"/>
          </p15:clr>
        </p15:guide>
        <p15:guide id="13" pos="2615">
          <p15:clr>
            <a:srgbClr val="A4A3A4"/>
          </p15:clr>
        </p15:guide>
        <p15:guide id="14" pos="3931">
          <p15:clr>
            <a:srgbClr val="A4A3A4"/>
          </p15:clr>
        </p15:guide>
        <p15:guide id="15" pos="3749">
          <p15:clr>
            <a:srgbClr val="A4A3A4"/>
          </p15:clr>
        </p15:guide>
        <p15:guide id="16" pos="2751">
          <p15:clr>
            <a:srgbClr val="A4A3A4"/>
          </p15:clr>
        </p15:guide>
        <p15:guide id="17" pos="4929">
          <p15:clr>
            <a:srgbClr val="A4A3A4"/>
          </p15:clr>
        </p15:guide>
        <p15:guide id="18" pos="5065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87BFKxt6oz8RqtbRnaq3Vndj4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C00"/>
    <a:srgbClr val="CBE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8E69AA-1822-4F4D-B3B5-DAD8A8D1E3D4}">
  <a:tblStyle styleId="{618E69AA-1822-4F4D-B3B5-DAD8A8D1E3D4}" styleName="Table_0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1"/>
    <p:restoredTop sz="94691"/>
  </p:normalViewPr>
  <p:slideViewPr>
    <p:cSldViewPr snapToGrid="0">
      <p:cViewPr varScale="1">
        <p:scale>
          <a:sx n="103" d="100"/>
          <a:sy n="103" d="100"/>
        </p:scale>
        <p:origin x="840" y="168"/>
      </p:cViewPr>
      <p:guideLst>
        <p:guide orient="horz" pos="2160"/>
        <p:guide pos="3840"/>
        <p:guide orient="horz" pos="2387"/>
        <p:guide orient="horz" pos="3748"/>
        <p:guide orient="horz" pos="3929"/>
        <p:guide orient="horz" pos="346"/>
        <p:guide orient="horz" pos="935"/>
        <p:guide orient="horz" pos="663"/>
        <p:guide orient="horz" pos="4156"/>
        <p:guide orient="horz" pos="1253"/>
        <p:guide pos="393"/>
        <p:guide pos="7287"/>
        <p:guide pos="2615"/>
        <p:guide pos="3931"/>
        <p:guide pos="3749"/>
        <p:guide pos="2751"/>
        <p:guide pos="4929"/>
        <p:guide pos="50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057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8558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410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1548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960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8644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214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245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33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3650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183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85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iscovergivaudan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linkedin.com/company/givaudan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youtube.com/givaudaninternational" TargetMode="External"/><Relationship Id="rId5" Type="http://schemas.openxmlformats.org/officeDocument/2006/relationships/hyperlink" Target="https://twitter.com/givaudan" TargetMode="External"/><Relationship Id="rId4" Type="http://schemas.openxmlformats.org/officeDocument/2006/relationships/hyperlink" Target="https://www.instagram.com/givaudan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>
  <p:cSld name="Diapositive de titre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0" descr="GIV_LT_W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200" y="5806805"/>
            <a:ext cx="1727484" cy="57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0" descr="GIV_T_W_RGB WMF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2254" y="5999138"/>
            <a:ext cx="1727484" cy="41769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0"/>
          <p:cNvSpPr txBox="1">
            <a:spLocks noGrp="1"/>
          </p:cNvSpPr>
          <p:nvPr>
            <p:ph type="dt" idx="10"/>
          </p:nvPr>
        </p:nvSpPr>
        <p:spPr>
          <a:xfrm>
            <a:off x="648000" y="1494885"/>
            <a:ext cx="109431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ubTitle" idx="1"/>
          </p:nvPr>
        </p:nvSpPr>
        <p:spPr>
          <a:xfrm>
            <a:off x="648000" y="1008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15880" y="2685271"/>
            <a:ext cx="2160000" cy="2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black">
  <p:cSld name="Agenda black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2"/>
          <p:cNvSpPr/>
          <p:nvPr/>
        </p:nvSpPr>
        <p:spPr>
          <a:xfrm>
            <a:off x="0" y="1460500"/>
            <a:ext cx="12192000" cy="47767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3600" tIns="45700" rIns="93600" bIns="6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42"/>
          <p:cNvSpPr txBox="1">
            <a:spLocks noGrp="1"/>
          </p:cNvSpPr>
          <p:nvPr>
            <p:ph type="body" idx="1"/>
          </p:nvPr>
        </p:nvSpPr>
        <p:spPr>
          <a:xfrm>
            <a:off x="622800" y="1989139"/>
            <a:ext cx="10943166" cy="396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AutoNum type="arabicPeriod"/>
              <a:defRPr sz="1600">
                <a:solidFill>
                  <a:schemeClr val="dk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AutoNum type="arabicPeriod"/>
              <a:defRPr sz="1600"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42"/>
          <p:cNvSpPr txBox="1">
            <a:spLocks noGrp="1"/>
          </p:cNvSpPr>
          <p:nvPr>
            <p:ph type="title"/>
          </p:nvPr>
        </p:nvSpPr>
        <p:spPr>
          <a:xfrm>
            <a:off x="622800" y="547205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8" name="Google Shape;118;p42" descr="GIV_LT_B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804" y="6328800"/>
            <a:ext cx="103632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2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">
  <p:cSld name="Chapter Slide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3"/>
          <p:cNvSpPr txBox="1">
            <a:spLocks noGrp="1"/>
          </p:cNvSpPr>
          <p:nvPr>
            <p:ph type="body" idx="1"/>
          </p:nvPr>
        </p:nvSpPr>
        <p:spPr>
          <a:xfrm>
            <a:off x="648000" y="2882983"/>
            <a:ext cx="1094419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3"/>
          <p:cNvSpPr txBox="1">
            <a:spLocks noGrp="1"/>
          </p:cNvSpPr>
          <p:nvPr>
            <p:ph type="title"/>
          </p:nvPr>
        </p:nvSpPr>
        <p:spPr>
          <a:xfrm>
            <a:off x="648000" y="1988840"/>
            <a:ext cx="1094419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43" descr="GIV_LT_B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804" y="6328800"/>
            <a:ext cx="1036320" cy="34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with Image">
  <p:cSld name="Chapter Slide with Image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4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10944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4"/>
          <p:cNvSpPr txBox="1">
            <a:spLocks noGrp="1"/>
          </p:cNvSpPr>
          <p:nvPr>
            <p:ph type="subTitle" idx="1"/>
          </p:nvPr>
        </p:nvSpPr>
        <p:spPr>
          <a:xfrm>
            <a:off x="648000" y="1009197"/>
            <a:ext cx="10944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29" name="Google Shape;12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16113"/>
            <a:ext cx="12189619" cy="494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white with Image">
  <p:cSld name="Chapter Slide white with Image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5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10944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  <a:defRPr sz="2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5"/>
          <p:cNvSpPr txBox="1">
            <a:spLocks noGrp="1"/>
          </p:cNvSpPr>
          <p:nvPr>
            <p:ph type="subTitle" idx="1"/>
          </p:nvPr>
        </p:nvSpPr>
        <p:spPr>
          <a:xfrm>
            <a:off x="648000" y="1009197"/>
            <a:ext cx="10944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33" name="Google Shape;13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916113"/>
            <a:ext cx="12189619" cy="494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Slide with Image (Placeholder)">
  <p:cSld name="Chapter Slide with Image (Placeholder)">
    <p:bg>
      <p:bgPr>
        <a:solidFill>
          <a:schemeClr val="dk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6"/>
          <p:cNvSpPr>
            <a:spLocks noGrp="1"/>
          </p:cNvSpPr>
          <p:nvPr>
            <p:ph type="pic" idx="2"/>
          </p:nvPr>
        </p:nvSpPr>
        <p:spPr>
          <a:xfrm>
            <a:off x="0" y="1989140"/>
            <a:ext cx="12192000" cy="486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6" name="Google Shape;136;p46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9319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6"/>
          <p:cNvSpPr txBox="1">
            <a:spLocks noGrp="1"/>
          </p:cNvSpPr>
          <p:nvPr>
            <p:ph type="subTitle" idx="1"/>
          </p:nvPr>
        </p:nvSpPr>
        <p:spPr>
          <a:xfrm>
            <a:off x="648000" y="1009197"/>
            <a:ext cx="9319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Quote">
  <p:cSld name="Large Quote"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7"/>
          <p:cNvSpPr txBox="1">
            <a:spLocks noGrp="1"/>
          </p:cNvSpPr>
          <p:nvPr>
            <p:ph type="body" idx="1"/>
          </p:nvPr>
        </p:nvSpPr>
        <p:spPr>
          <a:xfrm>
            <a:off x="616526" y="1421243"/>
            <a:ext cx="696334" cy="701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7"/>
          <p:cNvSpPr txBox="1">
            <a:spLocks noGrp="1"/>
          </p:cNvSpPr>
          <p:nvPr>
            <p:ph type="body" idx="2"/>
          </p:nvPr>
        </p:nvSpPr>
        <p:spPr>
          <a:xfrm>
            <a:off x="1312868" y="1421812"/>
            <a:ext cx="10254722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7"/>
          <p:cNvSpPr txBox="1">
            <a:spLocks noGrp="1"/>
          </p:cNvSpPr>
          <p:nvPr>
            <p:ph type="body" idx="3"/>
          </p:nvPr>
        </p:nvSpPr>
        <p:spPr>
          <a:xfrm>
            <a:off x="1317631" y="4382950"/>
            <a:ext cx="10249957" cy="47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400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2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2" name="Google Shape;142;p47" descr="GIV_LT_B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802" y="6328800"/>
            <a:ext cx="103632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47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Banner">
  <p:cSld name="Title and Content with Bann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8"/>
          <p:cNvSpPr txBox="1">
            <a:spLocks noGrp="1"/>
          </p:cNvSpPr>
          <p:nvPr>
            <p:ph type="body" idx="1"/>
          </p:nvPr>
        </p:nvSpPr>
        <p:spPr>
          <a:xfrm>
            <a:off x="648000" y="5589245"/>
            <a:ext cx="10943166" cy="3603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7200" tIns="0" rIns="187200" bIns="180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8"/>
          <p:cNvSpPr txBox="1">
            <a:spLocks noGrp="1"/>
          </p:cNvSpPr>
          <p:nvPr>
            <p:ph type="body" idx="2"/>
          </p:nvPr>
        </p:nvSpPr>
        <p:spPr>
          <a:xfrm>
            <a:off x="648000" y="1987200"/>
            <a:ext cx="10942142" cy="3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1" name="Google Shape;151;p48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8"/>
          <p:cNvSpPr txBox="1">
            <a:spLocks noGrp="1"/>
          </p:cNvSpPr>
          <p:nvPr>
            <p:ph type="body" idx="3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8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9"/>
          <p:cNvSpPr txBox="1">
            <a:spLocks noGrp="1"/>
          </p:cNvSpPr>
          <p:nvPr>
            <p:ph type="body" idx="1"/>
          </p:nvPr>
        </p:nvSpPr>
        <p:spPr>
          <a:xfrm>
            <a:off x="648000" y="1987201"/>
            <a:ext cx="5327122" cy="396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body" idx="2"/>
          </p:nvPr>
        </p:nvSpPr>
        <p:spPr>
          <a:xfrm>
            <a:off x="6235696" y="1987201"/>
            <a:ext cx="5328000" cy="396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9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9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9" name="Google Shape;159;p49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9"/>
          <p:cNvSpPr txBox="1">
            <a:spLocks noGrp="1"/>
          </p:cNvSpPr>
          <p:nvPr>
            <p:ph type="body" idx="3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9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(basic)">
  <p:cSld name="3 Columns (basic)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0"/>
          <p:cNvSpPr txBox="1">
            <a:spLocks noGrp="1"/>
          </p:cNvSpPr>
          <p:nvPr>
            <p:ph type="body" idx="1"/>
          </p:nvPr>
        </p:nvSpPr>
        <p:spPr>
          <a:xfrm>
            <a:off x="648000" y="1987205"/>
            <a:ext cx="3492000" cy="397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0"/>
          <p:cNvSpPr txBox="1">
            <a:spLocks noGrp="1"/>
          </p:cNvSpPr>
          <p:nvPr>
            <p:ph type="body" idx="2"/>
          </p:nvPr>
        </p:nvSpPr>
        <p:spPr>
          <a:xfrm>
            <a:off x="4362110" y="1987205"/>
            <a:ext cx="3456000" cy="397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50"/>
          <p:cNvSpPr txBox="1">
            <a:spLocks noGrp="1"/>
          </p:cNvSpPr>
          <p:nvPr>
            <p:ph type="body" idx="3"/>
          </p:nvPr>
        </p:nvSpPr>
        <p:spPr>
          <a:xfrm>
            <a:off x="8040219" y="1987205"/>
            <a:ext cx="3492000" cy="397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50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0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50"/>
          <p:cNvSpPr txBox="1">
            <a:spLocks noGrp="1"/>
          </p:cNvSpPr>
          <p:nvPr>
            <p:ph type="body" idx="4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50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Content Headlines">
  <p:cSld name="3 Columns with Content Headline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1"/>
          <p:cNvSpPr txBox="1">
            <a:spLocks noGrp="1"/>
          </p:cNvSpPr>
          <p:nvPr>
            <p:ph type="body" idx="1"/>
          </p:nvPr>
        </p:nvSpPr>
        <p:spPr>
          <a:xfrm>
            <a:off x="648000" y="1987205"/>
            <a:ext cx="34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648000" y="2232005"/>
            <a:ext cx="34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body" idx="3"/>
          </p:nvPr>
        </p:nvSpPr>
        <p:spPr>
          <a:xfrm>
            <a:off x="4361399" y="1987205"/>
            <a:ext cx="345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51"/>
          <p:cNvSpPr txBox="1">
            <a:spLocks noGrp="1"/>
          </p:cNvSpPr>
          <p:nvPr>
            <p:ph type="body" idx="4"/>
          </p:nvPr>
        </p:nvSpPr>
        <p:spPr>
          <a:xfrm>
            <a:off x="4361399" y="2232005"/>
            <a:ext cx="3456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51"/>
          <p:cNvSpPr txBox="1">
            <a:spLocks noGrp="1"/>
          </p:cNvSpPr>
          <p:nvPr>
            <p:ph type="body" idx="5"/>
          </p:nvPr>
        </p:nvSpPr>
        <p:spPr>
          <a:xfrm>
            <a:off x="8038802" y="1987205"/>
            <a:ext cx="34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51"/>
          <p:cNvSpPr txBox="1">
            <a:spLocks noGrp="1"/>
          </p:cNvSpPr>
          <p:nvPr>
            <p:ph type="body" idx="6"/>
          </p:nvPr>
        </p:nvSpPr>
        <p:spPr>
          <a:xfrm>
            <a:off x="8038802" y="2232005"/>
            <a:ext cx="349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51"/>
          <p:cNvSpPr txBox="1">
            <a:spLocks noGrp="1"/>
          </p:cNvSpPr>
          <p:nvPr>
            <p:ph type="body" idx="7"/>
          </p:nvPr>
        </p:nvSpPr>
        <p:spPr>
          <a:xfrm>
            <a:off x="648000" y="2484003"/>
            <a:ext cx="3492000" cy="348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51"/>
          <p:cNvSpPr txBox="1">
            <a:spLocks noGrp="1"/>
          </p:cNvSpPr>
          <p:nvPr>
            <p:ph type="body" idx="8"/>
          </p:nvPr>
        </p:nvSpPr>
        <p:spPr>
          <a:xfrm>
            <a:off x="4361399" y="2484003"/>
            <a:ext cx="3456000" cy="348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51"/>
          <p:cNvSpPr txBox="1">
            <a:spLocks noGrp="1"/>
          </p:cNvSpPr>
          <p:nvPr>
            <p:ph type="body" idx="9"/>
          </p:nvPr>
        </p:nvSpPr>
        <p:spPr>
          <a:xfrm>
            <a:off x="8038798" y="2484003"/>
            <a:ext cx="3492000" cy="348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51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1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83" name="Google Shape;183;p51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1"/>
          <p:cNvSpPr txBox="1">
            <a:spLocks noGrp="1"/>
          </p:cNvSpPr>
          <p:nvPr>
            <p:ph type="body" idx="13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51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hank You">
  <p:cSld name="1_Thank You">
    <p:bg>
      <p:bgPr>
        <a:solidFill>
          <a:schemeClr val="dk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648000" y="1440003"/>
            <a:ext cx="10944722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body" idx="1"/>
          </p:nvPr>
        </p:nvSpPr>
        <p:spPr>
          <a:xfrm>
            <a:off x="648000" y="4347625"/>
            <a:ext cx="1094419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body" idx="2"/>
          </p:nvPr>
        </p:nvSpPr>
        <p:spPr>
          <a:xfrm>
            <a:off x="648000" y="4595147"/>
            <a:ext cx="10943166" cy="136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/>
          <p:nvPr/>
        </p:nvSpPr>
        <p:spPr>
          <a:xfrm>
            <a:off x="6687546" y="6893760"/>
            <a:ext cx="1623483" cy="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Add date using "Insert" -&gt; "Header &amp; Footer"</a:t>
            </a:r>
            <a:endParaRPr/>
          </a:p>
        </p:txBody>
      </p:sp>
      <p:pic>
        <p:nvPicPr>
          <p:cNvPr id="28" name="Google Shape;28;p33" descr="GIV_LT_B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802" y="6328800"/>
            <a:ext cx="103632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3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Image and 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2"/>
          <p:cNvSpPr>
            <a:spLocks noGrp="1"/>
          </p:cNvSpPr>
          <p:nvPr>
            <p:ph type="pic" idx="2"/>
          </p:nvPr>
        </p:nvSpPr>
        <p:spPr>
          <a:xfrm>
            <a:off x="648000" y="1987205"/>
            <a:ext cx="8141755" cy="393819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88" name="Google Shape;188;p52"/>
          <p:cNvSpPr txBox="1">
            <a:spLocks noGrp="1"/>
          </p:cNvSpPr>
          <p:nvPr>
            <p:ph type="body" idx="1"/>
          </p:nvPr>
        </p:nvSpPr>
        <p:spPr>
          <a:xfrm>
            <a:off x="9012240" y="1987200"/>
            <a:ext cx="2555346" cy="397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52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2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1" name="Google Shape;191;p52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2"/>
          <p:cNvSpPr txBox="1">
            <a:spLocks noGrp="1"/>
          </p:cNvSpPr>
          <p:nvPr>
            <p:ph type="body" idx="3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52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mages and Text">
  <p:cSld name="3 Images and 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>
            <a:spLocks noGrp="1"/>
          </p:cNvSpPr>
          <p:nvPr>
            <p:ph type="pic" idx="2"/>
          </p:nvPr>
        </p:nvSpPr>
        <p:spPr>
          <a:xfrm>
            <a:off x="648000" y="1987200"/>
            <a:ext cx="4420658" cy="396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96" name="Google Shape;196;p53"/>
          <p:cNvSpPr>
            <a:spLocks noGrp="1"/>
          </p:cNvSpPr>
          <p:nvPr>
            <p:ph type="pic" idx="3"/>
          </p:nvPr>
        </p:nvSpPr>
        <p:spPr>
          <a:xfrm>
            <a:off x="5285317" y="1987200"/>
            <a:ext cx="2520000" cy="18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97" name="Google Shape;197;p53"/>
          <p:cNvSpPr>
            <a:spLocks noGrp="1"/>
          </p:cNvSpPr>
          <p:nvPr>
            <p:ph type="pic" idx="4"/>
          </p:nvPr>
        </p:nvSpPr>
        <p:spPr>
          <a:xfrm>
            <a:off x="5285317" y="4056005"/>
            <a:ext cx="2520000" cy="1872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98" name="Google Shape;198;p53"/>
          <p:cNvSpPr txBox="1">
            <a:spLocks noGrp="1"/>
          </p:cNvSpPr>
          <p:nvPr>
            <p:ph type="body" idx="1"/>
          </p:nvPr>
        </p:nvSpPr>
        <p:spPr>
          <a:xfrm>
            <a:off x="8038798" y="1987200"/>
            <a:ext cx="3492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3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53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01" name="Google Shape;201;p53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3"/>
          <p:cNvSpPr txBox="1">
            <a:spLocks noGrp="1"/>
          </p:cNvSpPr>
          <p:nvPr>
            <p:ph type="body" idx="5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53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with Headlines and Images">
  <p:cSld name="3 Columns with Headlines and Image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4"/>
          <p:cNvSpPr>
            <a:spLocks noGrp="1"/>
          </p:cNvSpPr>
          <p:nvPr>
            <p:ph type="pic" idx="2"/>
          </p:nvPr>
        </p:nvSpPr>
        <p:spPr>
          <a:xfrm>
            <a:off x="648000" y="4284000"/>
            <a:ext cx="3492000" cy="16573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06" name="Google Shape;206;p54"/>
          <p:cNvSpPr>
            <a:spLocks noGrp="1"/>
          </p:cNvSpPr>
          <p:nvPr>
            <p:ph type="pic" idx="3"/>
          </p:nvPr>
        </p:nvSpPr>
        <p:spPr>
          <a:xfrm>
            <a:off x="4361399" y="4284000"/>
            <a:ext cx="3456000" cy="16573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07" name="Google Shape;207;p54"/>
          <p:cNvSpPr>
            <a:spLocks noGrp="1"/>
          </p:cNvSpPr>
          <p:nvPr>
            <p:ph type="pic" idx="4"/>
          </p:nvPr>
        </p:nvSpPr>
        <p:spPr>
          <a:xfrm>
            <a:off x="8038802" y="4284000"/>
            <a:ext cx="3492000" cy="16573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08" name="Google Shape;208;p54"/>
          <p:cNvSpPr txBox="1">
            <a:spLocks noGrp="1"/>
          </p:cNvSpPr>
          <p:nvPr>
            <p:ph type="body" idx="1"/>
          </p:nvPr>
        </p:nvSpPr>
        <p:spPr>
          <a:xfrm>
            <a:off x="648000" y="1987200"/>
            <a:ext cx="349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54"/>
          <p:cNvSpPr txBox="1">
            <a:spLocks noGrp="1"/>
          </p:cNvSpPr>
          <p:nvPr>
            <p:ph type="body" idx="5"/>
          </p:nvPr>
        </p:nvSpPr>
        <p:spPr>
          <a:xfrm>
            <a:off x="648000" y="2232000"/>
            <a:ext cx="349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54"/>
          <p:cNvSpPr txBox="1">
            <a:spLocks noGrp="1"/>
          </p:cNvSpPr>
          <p:nvPr>
            <p:ph type="body" idx="6"/>
          </p:nvPr>
        </p:nvSpPr>
        <p:spPr>
          <a:xfrm>
            <a:off x="4361399" y="1987200"/>
            <a:ext cx="3456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54"/>
          <p:cNvSpPr txBox="1">
            <a:spLocks noGrp="1"/>
          </p:cNvSpPr>
          <p:nvPr>
            <p:ph type="body" idx="7"/>
          </p:nvPr>
        </p:nvSpPr>
        <p:spPr>
          <a:xfrm>
            <a:off x="4361399" y="2232000"/>
            <a:ext cx="3456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54"/>
          <p:cNvSpPr txBox="1">
            <a:spLocks noGrp="1"/>
          </p:cNvSpPr>
          <p:nvPr>
            <p:ph type="body" idx="8"/>
          </p:nvPr>
        </p:nvSpPr>
        <p:spPr>
          <a:xfrm>
            <a:off x="8038798" y="1987200"/>
            <a:ext cx="349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54"/>
          <p:cNvSpPr txBox="1">
            <a:spLocks noGrp="1"/>
          </p:cNvSpPr>
          <p:nvPr>
            <p:ph type="body" idx="9"/>
          </p:nvPr>
        </p:nvSpPr>
        <p:spPr>
          <a:xfrm>
            <a:off x="8038802" y="2232000"/>
            <a:ext cx="349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4"/>
          <p:cNvSpPr txBox="1">
            <a:spLocks noGrp="1"/>
          </p:cNvSpPr>
          <p:nvPr>
            <p:ph type="body" idx="13"/>
          </p:nvPr>
        </p:nvSpPr>
        <p:spPr>
          <a:xfrm>
            <a:off x="648000" y="2484000"/>
            <a:ext cx="3492000" cy="175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54"/>
          <p:cNvSpPr txBox="1">
            <a:spLocks noGrp="1"/>
          </p:cNvSpPr>
          <p:nvPr>
            <p:ph type="body" idx="14"/>
          </p:nvPr>
        </p:nvSpPr>
        <p:spPr>
          <a:xfrm>
            <a:off x="4361399" y="2484000"/>
            <a:ext cx="3456000" cy="175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4"/>
          <p:cNvSpPr txBox="1">
            <a:spLocks noGrp="1"/>
          </p:cNvSpPr>
          <p:nvPr>
            <p:ph type="body" idx="15"/>
          </p:nvPr>
        </p:nvSpPr>
        <p:spPr>
          <a:xfrm>
            <a:off x="8038798" y="2484000"/>
            <a:ext cx="3492000" cy="1752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54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4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body" idx="16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Matrix with Descriptions">
  <p:cSld name="Image Matrix with Descriptio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5"/>
          <p:cNvSpPr>
            <a:spLocks noGrp="1"/>
          </p:cNvSpPr>
          <p:nvPr>
            <p:ph type="pic" idx="2"/>
          </p:nvPr>
        </p:nvSpPr>
        <p:spPr>
          <a:xfrm>
            <a:off x="648000" y="1987200"/>
            <a:ext cx="3492000" cy="1836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24" name="Google Shape;224;p55"/>
          <p:cNvSpPr txBox="1">
            <a:spLocks noGrp="1"/>
          </p:cNvSpPr>
          <p:nvPr>
            <p:ph type="body" idx="1"/>
          </p:nvPr>
        </p:nvSpPr>
        <p:spPr>
          <a:xfrm>
            <a:off x="648000" y="1987200"/>
            <a:ext cx="280802" cy="280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>
            <a:spLocks noGrp="1"/>
          </p:cNvSpPr>
          <p:nvPr>
            <p:ph type="pic" idx="3"/>
          </p:nvPr>
        </p:nvSpPr>
        <p:spPr>
          <a:xfrm>
            <a:off x="4353835" y="1987200"/>
            <a:ext cx="3492000" cy="1836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26" name="Google Shape;226;p55"/>
          <p:cNvSpPr txBox="1">
            <a:spLocks noGrp="1"/>
          </p:cNvSpPr>
          <p:nvPr>
            <p:ph type="body" idx="4"/>
          </p:nvPr>
        </p:nvSpPr>
        <p:spPr>
          <a:xfrm>
            <a:off x="4356100" y="1987200"/>
            <a:ext cx="280802" cy="280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>
            <a:spLocks noGrp="1"/>
          </p:cNvSpPr>
          <p:nvPr>
            <p:ph type="pic" idx="5"/>
          </p:nvPr>
        </p:nvSpPr>
        <p:spPr>
          <a:xfrm>
            <a:off x="648000" y="4106430"/>
            <a:ext cx="3492000" cy="1836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28" name="Google Shape;228;p55"/>
          <p:cNvSpPr txBox="1">
            <a:spLocks noGrp="1"/>
          </p:cNvSpPr>
          <p:nvPr>
            <p:ph type="body" idx="6"/>
          </p:nvPr>
        </p:nvSpPr>
        <p:spPr>
          <a:xfrm>
            <a:off x="648000" y="4106432"/>
            <a:ext cx="280802" cy="280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55"/>
          <p:cNvSpPr>
            <a:spLocks noGrp="1"/>
          </p:cNvSpPr>
          <p:nvPr>
            <p:ph type="pic" idx="7"/>
          </p:nvPr>
        </p:nvSpPr>
        <p:spPr>
          <a:xfrm>
            <a:off x="4353835" y="4106430"/>
            <a:ext cx="3492000" cy="1836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0" name="Google Shape;230;p55"/>
          <p:cNvSpPr txBox="1">
            <a:spLocks noGrp="1"/>
          </p:cNvSpPr>
          <p:nvPr>
            <p:ph type="body" idx="8"/>
          </p:nvPr>
        </p:nvSpPr>
        <p:spPr>
          <a:xfrm>
            <a:off x="4353835" y="4106432"/>
            <a:ext cx="280802" cy="2809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5"/>
          <p:cNvSpPr txBox="1">
            <a:spLocks noGrp="1"/>
          </p:cNvSpPr>
          <p:nvPr>
            <p:ph type="body" idx="9"/>
          </p:nvPr>
        </p:nvSpPr>
        <p:spPr>
          <a:xfrm>
            <a:off x="8038802" y="1987200"/>
            <a:ext cx="3492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55"/>
          <p:cNvSpPr txBox="1">
            <a:spLocks noGrp="1"/>
          </p:cNvSpPr>
          <p:nvPr>
            <p:ph type="body" idx="13"/>
          </p:nvPr>
        </p:nvSpPr>
        <p:spPr>
          <a:xfrm>
            <a:off x="8038802" y="3004970"/>
            <a:ext cx="3492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5"/>
          <p:cNvSpPr txBox="1">
            <a:spLocks noGrp="1"/>
          </p:cNvSpPr>
          <p:nvPr>
            <p:ph type="body" idx="14"/>
          </p:nvPr>
        </p:nvSpPr>
        <p:spPr>
          <a:xfrm>
            <a:off x="8038802" y="4027081"/>
            <a:ext cx="3492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55"/>
          <p:cNvSpPr txBox="1">
            <a:spLocks noGrp="1"/>
          </p:cNvSpPr>
          <p:nvPr>
            <p:ph type="body" idx="15"/>
          </p:nvPr>
        </p:nvSpPr>
        <p:spPr>
          <a:xfrm>
            <a:off x="8038802" y="5049193"/>
            <a:ext cx="3492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55"/>
          <p:cNvSpPr txBox="1">
            <a:spLocks noGrp="1"/>
          </p:cNvSpPr>
          <p:nvPr>
            <p:ph type="body" idx="16"/>
          </p:nvPr>
        </p:nvSpPr>
        <p:spPr>
          <a:xfrm>
            <a:off x="8038798" y="2160000"/>
            <a:ext cx="34920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7"/>
          </p:nvPr>
        </p:nvSpPr>
        <p:spPr>
          <a:xfrm>
            <a:off x="8038798" y="3190529"/>
            <a:ext cx="3492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body" idx="18"/>
          </p:nvPr>
        </p:nvSpPr>
        <p:spPr>
          <a:xfrm>
            <a:off x="8038802" y="4209904"/>
            <a:ext cx="3492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55"/>
          <p:cNvSpPr txBox="1">
            <a:spLocks noGrp="1"/>
          </p:cNvSpPr>
          <p:nvPr>
            <p:ph type="body" idx="19"/>
          </p:nvPr>
        </p:nvSpPr>
        <p:spPr>
          <a:xfrm>
            <a:off x="8038802" y="5229280"/>
            <a:ext cx="3492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55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body" idx="20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55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/Table with Separate Title">
  <p:cSld name="Chart/Table with Separate Titl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6"/>
          <p:cNvSpPr txBox="1">
            <a:spLocks noGrp="1"/>
          </p:cNvSpPr>
          <p:nvPr>
            <p:ph type="body" idx="1"/>
          </p:nvPr>
        </p:nvSpPr>
        <p:spPr>
          <a:xfrm>
            <a:off x="648000" y="1987200"/>
            <a:ext cx="10944194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56"/>
          <p:cNvSpPr txBox="1">
            <a:spLocks noGrp="1"/>
          </p:cNvSpPr>
          <p:nvPr>
            <p:ph type="body" idx="2"/>
          </p:nvPr>
        </p:nvSpPr>
        <p:spPr>
          <a:xfrm>
            <a:off x="648000" y="2484000"/>
            <a:ext cx="10943166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7" name="Google Shape;247;p56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56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9" name="Google Shape;249;p56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6"/>
          <p:cNvSpPr txBox="1">
            <a:spLocks noGrp="1"/>
          </p:cNvSpPr>
          <p:nvPr>
            <p:ph type="body" idx="3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6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Chart/Table">
  <p:cSld name="Text and Chart/Tabl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7"/>
          <p:cNvSpPr txBox="1">
            <a:spLocks noGrp="1"/>
          </p:cNvSpPr>
          <p:nvPr>
            <p:ph type="body" idx="1"/>
          </p:nvPr>
        </p:nvSpPr>
        <p:spPr>
          <a:xfrm>
            <a:off x="4356000" y="1987199"/>
            <a:ext cx="720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57"/>
          <p:cNvSpPr txBox="1">
            <a:spLocks noGrp="1"/>
          </p:cNvSpPr>
          <p:nvPr>
            <p:ph type="body" idx="2"/>
          </p:nvPr>
        </p:nvSpPr>
        <p:spPr>
          <a:xfrm>
            <a:off x="4356000" y="2484000"/>
            <a:ext cx="72000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57"/>
          <p:cNvSpPr txBox="1">
            <a:spLocks noGrp="1"/>
          </p:cNvSpPr>
          <p:nvPr>
            <p:ph type="body" idx="3"/>
          </p:nvPr>
        </p:nvSpPr>
        <p:spPr>
          <a:xfrm>
            <a:off x="648000" y="1987200"/>
            <a:ext cx="3492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7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8" name="Google Shape;258;p57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57"/>
          <p:cNvSpPr txBox="1">
            <a:spLocks noGrp="1"/>
          </p:cNvSpPr>
          <p:nvPr>
            <p:ph type="body" idx="4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57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4 Charts">
  <p:cSld name="Text and 4 Chart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8"/>
          <p:cNvSpPr txBox="1">
            <a:spLocks noGrp="1"/>
          </p:cNvSpPr>
          <p:nvPr>
            <p:ph type="body" idx="1"/>
          </p:nvPr>
        </p:nvSpPr>
        <p:spPr>
          <a:xfrm>
            <a:off x="4354709" y="1987200"/>
            <a:ext cx="3456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58"/>
          <p:cNvSpPr txBox="1">
            <a:spLocks noGrp="1"/>
          </p:cNvSpPr>
          <p:nvPr>
            <p:ph type="body" idx="2"/>
          </p:nvPr>
        </p:nvSpPr>
        <p:spPr>
          <a:xfrm>
            <a:off x="4354709" y="2429406"/>
            <a:ext cx="3456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body" idx="3"/>
          </p:nvPr>
        </p:nvSpPr>
        <p:spPr>
          <a:xfrm>
            <a:off x="8038802" y="1987200"/>
            <a:ext cx="3492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58"/>
          <p:cNvSpPr txBox="1">
            <a:spLocks noGrp="1"/>
          </p:cNvSpPr>
          <p:nvPr>
            <p:ph type="body" idx="4"/>
          </p:nvPr>
        </p:nvSpPr>
        <p:spPr>
          <a:xfrm>
            <a:off x="8038802" y="2429406"/>
            <a:ext cx="3492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58"/>
          <p:cNvSpPr txBox="1">
            <a:spLocks noGrp="1"/>
          </p:cNvSpPr>
          <p:nvPr>
            <p:ph type="body" idx="5"/>
          </p:nvPr>
        </p:nvSpPr>
        <p:spPr>
          <a:xfrm>
            <a:off x="4354713" y="4104000"/>
            <a:ext cx="3456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58"/>
          <p:cNvSpPr txBox="1">
            <a:spLocks noGrp="1"/>
          </p:cNvSpPr>
          <p:nvPr>
            <p:ph type="body" idx="6"/>
          </p:nvPr>
        </p:nvSpPr>
        <p:spPr>
          <a:xfrm>
            <a:off x="4354713" y="4536000"/>
            <a:ext cx="3456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58"/>
          <p:cNvSpPr txBox="1">
            <a:spLocks noGrp="1"/>
          </p:cNvSpPr>
          <p:nvPr>
            <p:ph type="body" idx="7"/>
          </p:nvPr>
        </p:nvSpPr>
        <p:spPr>
          <a:xfrm>
            <a:off x="8038798" y="4104000"/>
            <a:ext cx="3492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58"/>
          <p:cNvSpPr txBox="1">
            <a:spLocks noGrp="1"/>
          </p:cNvSpPr>
          <p:nvPr>
            <p:ph type="body" idx="8"/>
          </p:nvPr>
        </p:nvSpPr>
        <p:spPr>
          <a:xfrm>
            <a:off x="8038802" y="4536000"/>
            <a:ext cx="3492000" cy="14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58"/>
          <p:cNvSpPr txBox="1">
            <a:spLocks noGrp="1"/>
          </p:cNvSpPr>
          <p:nvPr>
            <p:ph type="body" idx="9"/>
          </p:nvPr>
        </p:nvSpPr>
        <p:spPr>
          <a:xfrm>
            <a:off x="648000" y="1987200"/>
            <a:ext cx="3492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58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58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73" name="Google Shape;273;p58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8"/>
          <p:cNvSpPr txBox="1">
            <a:spLocks noGrp="1"/>
          </p:cNvSpPr>
          <p:nvPr>
            <p:ph type="body" idx="13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8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llustrative Charts">
  <p:cSld name="Text and Illustrative Charts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9"/>
          <p:cNvSpPr txBox="1">
            <a:spLocks noGrp="1"/>
          </p:cNvSpPr>
          <p:nvPr>
            <p:ph type="body" idx="1"/>
          </p:nvPr>
        </p:nvSpPr>
        <p:spPr>
          <a:xfrm>
            <a:off x="4355998" y="1983393"/>
            <a:ext cx="3456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59"/>
          <p:cNvSpPr txBox="1">
            <a:spLocks noGrp="1"/>
          </p:cNvSpPr>
          <p:nvPr>
            <p:ph type="body" idx="2"/>
          </p:nvPr>
        </p:nvSpPr>
        <p:spPr>
          <a:xfrm>
            <a:off x="4355998" y="2304000"/>
            <a:ext cx="3456000" cy="8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0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59"/>
          <p:cNvSpPr txBox="1">
            <a:spLocks noGrp="1"/>
          </p:cNvSpPr>
          <p:nvPr>
            <p:ph type="body" idx="3"/>
          </p:nvPr>
        </p:nvSpPr>
        <p:spPr>
          <a:xfrm>
            <a:off x="4355998" y="3168000"/>
            <a:ext cx="3456000" cy="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44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59"/>
          <p:cNvSpPr>
            <a:spLocks noGrp="1"/>
          </p:cNvSpPr>
          <p:nvPr>
            <p:ph type="pic" idx="4"/>
          </p:nvPr>
        </p:nvSpPr>
        <p:spPr>
          <a:xfrm>
            <a:off x="4355998" y="3852000"/>
            <a:ext cx="3456000" cy="208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81" name="Google Shape;281;p59"/>
          <p:cNvSpPr txBox="1">
            <a:spLocks noGrp="1"/>
          </p:cNvSpPr>
          <p:nvPr>
            <p:ph type="body" idx="5"/>
          </p:nvPr>
        </p:nvSpPr>
        <p:spPr>
          <a:xfrm>
            <a:off x="8038802" y="1983393"/>
            <a:ext cx="3492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59"/>
          <p:cNvSpPr txBox="1">
            <a:spLocks noGrp="1"/>
          </p:cNvSpPr>
          <p:nvPr>
            <p:ph type="body" idx="6"/>
          </p:nvPr>
        </p:nvSpPr>
        <p:spPr>
          <a:xfrm>
            <a:off x="8038802" y="2304000"/>
            <a:ext cx="3492000" cy="85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0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59"/>
          <p:cNvSpPr txBox="1">
            <a:spLocks noGrp="1"/>
          </p:cNvSpPr>
          <p:nvPr>
            <p:ph type="body" idx="7"/>
          </p:nvPr>
        </p:nvSpPr>
        <p:spPr>
          <a:xfrm>
            <a:off x="8038802" y="3168000"/>
            <a:ext cx="3492000" cy="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744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59"/>
          <p:cNvSpPr>
            <a:spLocks noGrp="1"/>
          </p:cNvSpPr>
          <p:nvPr>
            <p:ph type="pic" idx="8"/>
          </p:nvPr>
        </p:nvSpPr>
        <p:spPr>
          <a:xfrm>
            <a:off x="8038802" y="3852000"/>
            <a:ext cx="3492000" cy="208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85" name="Google Shape;285;p59"/>
          <p:cNvSpPr txBox="1">
            <a:spLocks noGrp="1"/>
          </p:cNvSpPr>
          <p:nvPr>
            <p:ph type="body" idx="9"/>
          </p:nvPr>
        </p:nvSpPr>
        <p:spPr>
          <a:xfrm>
            <a:off x="648000" y="1987200"/>
            <a:ext cx="3492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59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9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8" name="Google Shape;288;p59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9"/>
          <p:cNvSpPr txBox="1">
            <a:spLocks noGrp="1"/>
          </p:cNvSpPr>
          <p:nvPr>
            <p:ph type="body" idx="13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59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Image on Black">
  <p:cSld name="Text with Image on Black">
    <p:bg>
      <p:bgPr>
        <a:solidFill>
          <a:schemeClr val="dk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/>
          <p:nvPr/>
        </p:nvSpPr>
        <p:spPr>
          <a:xfrm>
            <a:off x="0" y="0"/>
            <a:ext cx="6235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7200" tIns="45700" rIns="187200" bIns="6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3" name="Google Shape;293;p60"/>
          <p:cNvSpPr>
            <a:spLocks noGrp="1"/>
          </p:cNvSpPr>
          <p:nvPr>
            <p:ph type="pic" idx="2"/>
          </p:nvPr>
        </p:nvSpPr>
        <p:spPr>
          <a:xfrm>
            <a:off x="6240462" y="0"/>
            <a:ext cx="5951538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94" name="Google Shape;294;p60"/>
          <p:cNvSpPr txBox="1">
            <a:spLocks noGrp="1"/>
          </p:cNvSpPr>
          <p:nvPr>
            <p:ph type="body" idx="1"/>
          </p:nvPr>
        </p:nvSpPr>
        <p:spPr>
          <a:xfrm>
            <a:off x="648000" y="1987200"/>
            <a:ext cx="5328000" cy="3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60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53466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60"/>
          <p:cNvSpPr txBox="1">
            <a:spLocks noGrp="1"/>
          </p:cNvSpPr>
          <p:nvPr>
            <p:ph type="body" idx="3"/>
          </p:nvPr>
        </p:nvSpPr>
        <p:spPr>
          <a:xfrm>
            <a:off x="648000" y="1009198"/>
            <a:ext cx="53466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bg>
      <p:bgPr>
        <a:solidFill>
          <a:schemeClr val="dk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/>
        </p:nvSpPr>
        <p:spPr>
          <a:xfrm>
            <a:off x="623392" y="2418719"/>
            <a:ext cx="1094472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</a:pPr>
            <a:r>
              <a:rPr lang="fr-FR" sz="4800" b="0" i="0" u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Follow us on social media</a:t>
            </a:r>
            <a:endParaRPr/>
          </a:p>
        </p:txBody>
      </p:sp>
      <p:sp>
        <p:nvSpPr>
          <p:cNvPr id="299" name="Google Shape;299;p35"/>
          <p:cNvSpPr txBox="1"/>
          <p:nvPr/>
        </p:nvSpPr>
        <p:spPr>
          <a:xfrm>
            <a:off x="0" y="3213561"/>
            <a:ext cx="12192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fr-FR" sz="28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@givaudan</a:t>
            </a:r>
            <a:endParaRPr/>
          </a:p>
        </p:txBody>
      </p:sp>
      <p:cxnSp>
        <p:nvCxnSpPr>
          <p:cNvPr id="300" name="Google Shape;300;p35"/>
          <p:cNvCxnSpPr/>
          <p:nvPr/>
        </p:nvCxnSpPr>
        <p:spPr>
          <a:xfrm>
            <a:off x="4242393" y="3861048"/>
            <a:ext cx="3668235" cy="0"/>
          </a:xfrm>
          <a:prstGeom prst="straightConnector1">
            <a:avLst/>
          </a:prstGeom>
          <a:noFill/>
          <a:ln w="171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1" name="Google Shape;301;p35"/>
          <p:cNvGrpSpPr/>
          <p:nvPr/>
        </p:nvGrpSpPr>
        <p:grpSpPr>
          <a:xfrm>
            <a:off x="4574971" y="4360607"/>
            <a:ext cx="3042062" cy="278739"/>
            <a:chOff x="4574969" y="4360603"/>
            <a:chExt cx="3042062" cy="278739"/>
          </a:xfrm>
        </p:grpSpPr>
        <p:grpSp>
          <p:nvGrpSpPr>
            <p:cNvPr id="302" name="Google Shape;302;p35"/>
            <p:cNvGrpSpPr/>
            <p:nvPr/>
          </p:nvGrpSpPr>
          <p:grpSpPr>
            <a:xfrm>
              <a:off x="4574969" y="4360603"/>
              <a:ext cx="268781" cy="267379"/>
              <a:chOff x="2952897" y="9057107"/>
              <a:chExt cx="303223" cy="301641"/>
            </a:xfrm>
          </p:grpSpPr>
          <p:sp>
            <p:nvSpPr>
              <p:cNvPr id="303" name="Google Shape;303;p35">
                <a:hlinkClick r:id="rId2"/>
              </p:cNvPr>
              <p:cNvSpPr/>
              <p:nvPr/>
            </p:nvSpPr>
            <p:spPr>
              <a:xfrm>
                <a:off x="2952897" y="9057107"/>
                <a:ext cx="72773" cy="301641"/>
              </a:xfrm>
              <a:custGeom>
                <a:avLst/>
                <a:gdLst/>
                <a:ahLst/>
                <a:cxnLst/>
                <a:rect l="l" t="t" r="r" b="b"/>
                <a:pathLst>
                  <a:path w="69" h="286" extrusionOk="0">
                    <a:moveTo>
                      <a:pt x="5" y="95"/>
                    </a:moveTo>
                    <a:cubicBezTo>
                      <a:pt x="64" y="95"/>
                      <a:pt x="64" y="95"/>
                      <a:pt x="64" y="95"/>
                    </a:cubicBezTo>
                    <a:cubicBezTo>
                      <a:pt x="64" y="286"/>
                      <a:pt x="64" y="286"/>
                      <a:pt x="64" y="286"/>
                    </a:cubicBezTo>
                    <a:cubicBezTo>
                      <a:pt x="5" y="286"/>
                      <a:pt x="5" y="286"/>
                      <a:pt x="5" y="286"/>
                    </a:cubicBezTo>
                    <a:lnTo>
                      <a:pt x="5" y="95"/>
                    </a:lnTo>
                    <a:close/>
                    <a:moveTo>
                      <a:pt x="35" y="0"/>
                    </a:moveTo>
                    <a:cubicBezTo>
                      <a:pt x="54" y="0"/>
                      <a:pt x="69" y="15"/>
                      <a:pt x="69" y="34"/>
                    </a:cubicBezTo>
                    <a:cubicBezTo>
                      <a:pt x="69" y="53"/>
                      <a:pt x="54" y="69"/>
                      <a:pt x="35" y="69"/>
                    </a:cubicBezTo>
                    <a:cubicBezTo>
                      <a:pt x="16" y="69"/>
                      <a:pt x="0" y="53"/>
                      <a:pt x="0" y="34"/>
                    </a:cubicBezTo>
                    <a:cubicBezTo>
                      <a:pt x="0" y="15"/>
                      <a:pt x="16" y="0"/>
                      <a:pt x="35" y="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  <p:sp>
            <p:nvSpPr>
              <p:cNvPr id="304" name="Google Shape;304;p35">
                <a:hlinkClick r:id="rId2"/>
              </p:cNvPr>
              <p:cNvSpPr/>
              <p:nvPr/>
            </p:nvSpPr>
            <p:spPr>
              <a:xfrm>
                <a:off x="3060475" y="9152029"/>
                <a:ext cx="195645" cy="20671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96" extrusionOk="0">
                    <a:moveTo>
                      <a:pt x="0" y="5"/>
                    </a:moveTo>
                    <a:cubicBezTo>
                      <a:pt x="57" y="5"/>
                      <a:pt x="57" y="5"/>
                      <a:pt x="57" y="5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65" y="16"/>
                      <a:pt x="85" y="0"/>
                      <a:pt x="114" y="0"/>
                    </a:cubicBezTo>
                    <a:cubicBezTo>
                      <a:pt x="174" y="0"/>
                      <a:pt x="185" y="40"/>
                      <a:pt x="185" y="91"/>
                    </a:cubicBezTo>
                    <a:cubicBezTo>
                      <a:pt x="185" y="196"/>
                      <a:pt x="185" y="196"/>
                      <a:pt x="185" y="196"/>
                    </a:cubicBezTo>
                    <a:cubicBezTo>
                      <a:pt x="125" y="196"/>
                      <a:pt x="125" y="196"/>
                      <a:pt x="125" y="196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25" y="81"/>
                      <a:pt x="125" y="53"/>
                      <a:pt x="95" y="53"/>
                    </a:cubicBezTo>
                    <a:cubicBezTo>
                      <a:pt x="64" y="53"/>
                      <a:pt x="59" y="77"/>
                      <a:pt x="59" y="102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0" y="196"/>
                      <a:pt x="0" y="196"/>
                      <a:pt x="0" y="196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endParaRPr>
              </a:p>
            </p:txBody>
          </p:sp>
        </p:grpSp>
        <p:sp>
          <p:nvSpPr>
            <p:cNvPr id="305" name="Google Shape;305;p35">
              <a:hlinkClick r:id="rId3"/>
            </p:cNvPr>
            <p:cNvSpPr/>
            <p:nvPr/>
          </p:nvSpPr>
          <p:spPr>
            <a:xfrm>
              <a:off x="5251127" y="4371758"/>
              <a:ext cx="268518" cy="267584"/>
            </a:xfrm>
            <a:custGeom>
              <a:avLst/>
              <a:gdLst/>
              <a:ahLst/>
              <a:cxnLst/>
              <a:rect l="l" t="t" r="r" b="b"/>
              <a:pathLst>
                <a:path w="287" h="286" extrusionOk="0">
                  <a:moveTo>
                    <a:pt x="271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5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279"/>
                    <a:pt x="8" y="286"/>
                    <a:pt x="16" y="286"/>
                  </a:cubicBezTo>
                  <a:cubicBezTo>
                    <a:pt x="154" y="286"/>
                    <a:pt x="154" y="286"/>
                    <a:pt x="154" y="286"/>
                  </a:cubicBezTo>
                  <a:cubicBezTo>
                    <a:pt x="154" y="175"/>
                    <a:pt x="154" y="175"/>
                    <a:pt x="154" y="175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54" y="132"/>
                    <a:pt x="154" y="132"/>
                    <a:pt x="154" y="132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4" y="63"/>
                    <a:pt x="176" y="43"/>
                    <a:pt x="209" y="43"/>
                  </a:cubicBezTo>
                  <a:cubicBezTo>
                    <a:pt x="225" y="43"/>
                    <a:pt x="239" y="44"/>
                    <a:pt x="243" y="45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02" y="83"/>
                    <a:pt x="198" y="92"/>
                    <a:pt x="198" y="104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241" y="132"/>
                    <a:pt x="241" y="132"/>
                    <a:pt x="241" y="132"/>
                  </a:cubicBezTo>
                  <a:cubicBezTo>
                    <a:pt x="236" y="175"/>
                    <a:pt x="236" y="175"/>
                    <a:pt x="236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8" y="286"/>
                    <a:pt x="198" y="286"/>
                    <a:pt x="198" y="286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80" y="286"/>
                    <a:pt x="287" y="279"/>
                    <a:pt x="287" y="271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7" y="7"/>
                    <a:pt x="280" y="0"/>
                    <a:pt x="2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06" name="Google Shape;306;p35">
              <a:hlinkClick r:id="rId4"/>
            </p:cNvPr>
            <p:cNvSpPr/>
            <p:nvPr/>
          </p:nvSpPr>
          <p:spPr>
            <a:xfrm>
              <a:off x="6602919" y="4371860"/>
              <a:ext cx="267845" cy="267379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253" y="121"/>
                  </a:moveTo>
                  <a:cubicBezTo>
                    <a:pt x="228" y="121"/>
                    <a:pt x="228" y="121"/>
                    <a:pt x="228" y="121"/>
                  </a:cubicBezTo>
                  <a:cubicBezTo>
                    <a:pt x="230" y="128"/>
                    <a:pt x="231" y="135"/>
                    <a:pt x="231" y="143"/>
                  </a:cubicBezTo>
                  <a:cubicBezTo>
                    <a:pt x="231" y="192"/>
                    <a:pt x="192" y="231"/>
                    <a:pt x="143" y="231"/>
                  </a:cubicBezTo>
                  <a:cubicBezTo>
                    <a:pt x="94" y="231"/>
                    <a:pt x="55" y="192"/>
                    <a:pt x="55" y="143"/>
                  </a:cubicBezTo>
                  <a:cubicBezTo>
                    <a:pt x="55" y="135"/>
                    <a:pt x="56" y="128"/>
                    <a:pt x="58" y="121"/>
                  </a:cubicBezTo>
                  <a:cubicBezTo>
                    <a:pt x="33" y="121"/>
                    <a:pt x="33" y="121"/>
                    <a:pt x="33" y="121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3" y="248"/>
                    <a:pt x="38" y="253"/>
                    <a:pt x="44" y="253"/>
                  </a:cubicBezTo>
                  <a:cubicBezTo>
                    <a:pt x="242" y="253"/>
                    <a:pt x="242" y="253"/>
                    <a:pt x="242" y="253"/>
                  </a:cubicBezTo>
                  <a:cubicBezTo>
                    <a:pt x="248" y="253"/>
                    <a:pt x="253" y="248"/>
                    <a:pt x="253" y="242"/>
                  </a:cubicBezTo>
                  <a:lnTo>
                    <a:pt x="253" y="121"/>
                  </a:lnTo>
                  <a:close/>
                  <a:moveTo>
                    <a:pt x="253" y="44"/>
                  </a:moveTo>
                  <a:cubicBezTo>
                    <a:pt x="253" y="38"/>
                    <a:pt x="248" y="33"/>
                    <a:pt x="242" y="33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03" y="33"/>
                    <a:pt x="198" y="38"/>
                    <a:pt x="198" y="44"/>
                  </a:cubicBezTo>
                  <a:cubicBezTo>
                    <a:pt x="198" y="77"/>
                    <a:pt x="198" y="77"/>
                    <a:pt x="198" y="77"/>
                  </a:cubicBezTo>
                  <a:cubicBezTo>
                    <a:pt x="198" y="83"/>
                    <a:pt x="203" y="88"/>
                    <a:pt x="209" y="88"/>
                  </a:cubicBezTo>
                  <a:cubicBezTo>
                    <a:pt x="242" y="88"/>
                    <a:pt x="242" y="88"/>
                    <a:pt x="242" y="88"/>
                  </a:cubicBezTo>
                  <a:cubicBezTo>
                    <a:pt x="248" y="88"/>
                    <a:pt x="253" y="83"/>
                    <a:pt x="253" y="77"/>
                  </a:cubicBezTo>
                  <a:lnTo>
                    <a:pt x="253" y="44"/>
                  </a:lnTo>
                  <a:close/>
                  <a:moveTo>
                    <a:pt x="143" y="88"/>
                  </a:moveTo>
                  <a:cubicBezTo>
                    <a:pt x="113" y="88"/>
                    <a:pt x="88" y="113"/>
                    <a:pt x="88" y="143"/>
                  </a:cubicBezTo>
                  <a:cubicBezTo>
                    <a:pt x="88" y="173"/>
                    <a:pt x="113" y="198"/>
                    <a:pt x="143" y="198"/>
                  </a:cubicBezTo>
                  <a:cubicBezTo>
                    <a:pt x="173" y="198"/>
                    <a:pt x="198" y="173"/>
                    <a:pt x="198" y="143"/>
                  </a:cubicBezTo>
                  <a:cubicBezTo>
                    <a:pt x="198" y="113"/>
                    <a:pt x="173" y="88"/>
                    <a:pt x="143" y="88"/>
                  </a:cubicBezTo>
                  <a:moveTo>
                    <a:pt x="253" y="286"/>
                  </a:moveTo>
                  <a:cubicBezTo>
                    <a:pt x="33" y="286"/>
                    <a:pt x="33" y="286"/>
                    <a:pt x="33" y="286"/>
                  </a:cubicBezTo>
                  <a:cubicBezTo>
                    <a:pt x="14" y="286"/>
                    <a:pt x="0" y="272"/>
                    <a:pt x="0" y="25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14" y="0"/>
                    <a:pt x="33" y="0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72" y="0"/>
                    <a:pt x="286" y="14"/>
                    <a:pt x="286" y="33"/>
                  </a:cubicBezTo>
                  <a:cubicBezTo>
                    <a:pt x="286" y="253"/>
                    <a:pt x="286" y="253"/>
                    <a:pt x="286" y="253"/>
                  </a:cubicBezTo>
                  <a:cubicBezTo>
                    <a:pt x="286" y="272"/>
                    <a:pt x="272" y="286"/>
                    <a:pt x="253" y="28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07" name="Google Shape;307;p35">
              <a:hlinkClick r:id="rId5"/>
            </p:cNvPr>
            <p:cNvSpPr/>
            <p:nvPr/>
          </p:nvSpPr>
          <p:spPr>
            <a:xfrm>
              <a:off x="5927023" y="4396041"/>
              <a:ext cx="268519" cy="219018"/>
            </a:xfrm>
            <a:custGeom>
              <a:avLst/>
              <a:gdLst/>
              <a:ahLst/>
              <a:cxnLst/>
              <a:rect l="l" t="t" r="r" b="b"/>
              <a:pathLst>
                <a:path w="287" h="234" extrusionOk="0">
                  <a:moveTo>
                    <a:pt x="287" y="28"/>
                  </a:moveTo>
                  <a:cubicBezTo>
                    <a:pt x="276" y="33"/>
                    <a:pt x="265" y="36"/>
                    <a:pt x="253" y="37"/>
                  </a:cubicBezTo>
                  <a:cubicBezTo>
                    <a:pt x="265" y="30"/>
                    <a:pt x="275" y="19"/>
                    <a:pt x="279" y="5"/>
                  </a:cubicBezTo>
                  <a:cubicBezTo>
                    <a:pt x="268" y="12"/>
                    <a:pt x="255" y="16"/>
                    <a:pt x="242" y="19"/>
                  </a:cubicBezTo>
                  <a:cubicBezTo>
                    <a:pt x="231" y="8"/>
                    <a:pt x="216" y="0"/>
                    <a:pt x="199" y="0"/>
                  </a:cubicBezTo>
                  <a:cubicBezTo>
                    <a:pt x="166" y="0"/>
                    <a:pt x="140" y="27"/>
                    <a:pt x="140" y="59"/>
                  </a:cubicBezTo>
                  <a:cubicBezTo>
                    <a:pt x="140" y="64"/>
                    <a:pt x="140" y="68"/>
                    <a:pt x="141" y="73"/>
                  </a:cubicBezTo>
                  <a:cubicBezTo>
                    <a:pt x="93" y="70"/>
                    <a:pt x="49" y="47"/>
                    <a:pt x="20" y="11"/>
                  </a:cubicBezTo>
                  <a:cubicBezTo>
                    <a:pt x="15" y="20"/>
                    <a:pt x="12" y="30"/>
                    <a:pt x="12" y="41"/>
                  </a:cubicBezTo>
                  <a:cubicBezTo>
                    <a:pt x="12" y="61"/>
                    <a:pt x="23" y="79"/>
                    <a:pt x="38" y="90"/>
                  </a:cubicBezTo>
                  <a:cubicBezTo>
                    <a:pt x="29" y="89"/>
                    <a:pt x="20" y="87"/>
                    <a:pt x="12" y="82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112"/>
                    <a:pt x="32" y="135"/>
                    <a:pt x="59" y="141"/>
                  </a:cubicBezTo>
                  <a:cubicBezTo>
                    <a:pt x="54" y="142"/>
                    <a:pt x="49" y="143"/>
                    <a:pt x="43" y="143"/>
                  </a:cubicBezTo>
                  <a:cubicBezTo>
                    <a:pt x="40" y="143"/>
                    <a:pt x="36" y="143"/>
                    <a:pt x="32" y="142"/>
                  </a:cubicBezTo>
                  <a:cubicBezTo>
                    <a:pt x="40" y="165"/>
                    <a:pt x="62" y="182"/>
                    <a:pt x="87" y="183"/>
                  </a:cubicBezTo>
                  <a:cubicBezTo>
                    <a:pt x="67" y="198"/>
                    <a:pt x="42" y="208"/>
                    <a:pt x="14" y="208"/>
                  </a:cubicBezTo>
                  <a:cubicBezTo>
                    <a:pt x="10" y="208"/>
                    <a:pt x="5" y="208"/>
                    <a:pt x="0" y="207"/>
                  </a:cubicBezTo>
                  <a:cubicBezTo>
                    <a:pt x="26" y="224"/>
                    <a:pt x="57" y="234"/>
                    <a:pt x="90" y="234"/>
                  </a:cubicBezTo>
                  <a:cubicBezTo>
                    <a:pt x="199" y="234"/>
                    <a:pt x="258" y="144"/>
                    <a:pt x="258" y="66"/>
                  </a:cubicBezTo>
                  <a:cubicBezTo>
                    <a:pt x="258" y="64"/>
                    <a:pt x="258" y="61"/>
                    <a:pt x="258" y="59"/>
                  </a:cubicBezTo>
                  <a:cubicBezTo>
                    <a:pt x="269" y="50"/>
                    <a:pt x="279" y="40"/>
                    <a:pt x="287" y="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08" name="Google Shape;308;p35">
              <a:hlinkClick r:id="rId6"/>
            </p:cNvPr>
            <p:cNvSpPr/>
            <p:nvPr/>
          </p:nvSpPr>
          <p:spPr>
            <a:xfrm>
              <a:off x="7278141" y="4390032"/>
              <a:ext cx="338890" cy="231035"/>
            </a:xfrm>
            <a:custGeom>
              <a:avLst/>
              <a:gdLst/>
              <a:ahLst/>
              <a:cxnLst/>
              <a:rect l="l" t="t" r="r" b="b"/>
              <a:pathLst>
                <a:path w="287" h="196" extrusionOk="0">
                  <a:moveTo>
                    <a:pt x="287" y="155"/>
                  </a:moveTo>
                  <a:cubicBezTo>
                    <a:pt x="287" y="178"/>
                    <a:pt x="269" y="196"/>
                    <a:pt x="246" y="196"/>
                  </a:cubicBezTo>
                  <a:cubicBezTo>
                    <a:pt x="41" y="196"/>
                    <a:pt x="41" y="196"/>
                    <a:pt x="41" y="196"/>
                  </a:cubicBezTo>
                  <a:cubicBezTo>
                    <a:pt x="19" y="196"/>
                    <a:pt x="0" y="178"/>
                    <a:pt x="0" y="15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69" y="0"/>
                    <a:pt x="287" y="18"/>
                    <a:pt x="287" y="41"/>
                  </a:cubicBezTo>
                  <a:lnTo>
                    <a:pt x="287" y="155"/>
                  </a:lnTo>
                  <a:close/>
                  <a:moveTo>
                    <a:pt x="114" y="133"/>
                  </a:moveTo>
                  <a:cubicBezTo>
                    <a:pt x="192" y="93"/>
                    <a:pt x="192" y="93"/>
                    <a:pt x="192" y="93"/>
                  </a:cubicBezTo>
                  <a:cubicBezTo>
                    <a:pt x="114" y="53"/>
                    <a:pt x="114" y="53"/>
                    <a:pt x="114" y="53"/>
                  </a:cubicBezTo>
                  <a:lnTo>
                    <a:pt x="114" y="1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9" name="Google Shape;309;p35" descr="GIV_LT_B_RGB WMF.wm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802" y="6328800"/>
            <a:ext cx="103632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648000" y="1987200"/>
            <a:ext cx="10943166" cy="4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  <a:defRPr b="1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  <a:defRPr sz="2000"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hank You">
  <p:cSld name="1_Thank You">
    <p:bg>
      <p:bgPr>
        <a:solidFill>
          <a:schemeClr val="dk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648000" y="1440003"/>
            <a:ext cx="10944722" cy="66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Georgia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648000" y="4347625"/>
            <a:ext cx="1094419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2"/>
          </p:nvPr>
        </p:nvSpPr>
        <p:spPr>
          <a:xfrm>
            <a:off x="648000" y="4595147"/>
            <a:ext cx="10943166" cy="1366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32"/>
          <p:cNvSpPr txBox="1"/>
          <p:nvPr/>
        </p:nvSpPr>
        <p:spPr>
          <a:xfrm>
            <a:off x="6687546" y="6893760"/>
            <a:ext cx="1623483" cy="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" b="0" u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Add date using "Insert" -&gt; "Header &amp; Footer"</a:t>
            </a:r>
            <a:endParaRPr/>
          </a:p>
        </p:txBody>
      </p:sp>
      <p:pic>
        <p:nvPicPr>
          <p:cNvPr id="318" name="Google Shape;318;p32" descr="GIV_LT_B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802" y="6328800"/>
            <a:ext cx="103632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with Image (Placeholder)_AllBlack">
  <p:cSld name="Chapter Slide with Image (Placeholder)_AllBlack">
    <p:bg>
      <p:bgPr>
        <a:solidFill>
          <a:schemeClr val="dk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1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61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61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26" name="Google Shape;326;p61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1"/>
          <p:cNvSpPr txBox="1">
            <a:spLocks noGrp="1"/>
          </p:cNvSpPr>
          <p:nvPr>
            <p:ph type="subTitle" idx="1"/>
          </p:nvPr>
        </p:nvSpPr>
        <p:spPr>
          <a:xfrm>
            <a:off x="648000" y="1009197"/>
            <a:ext cx="9319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61"/>
          <p:cNvSpPr>
            <a:spLocks noGrp="1"/>
          </p:cNvSpPr>
          <p:nvPr>
            <p:ph type="pic" idx="2"/>
          </p:nvPr>
        </p:nvSpPr>
        <p:spPr>
          <a:xfrm>
            <a:off x="0" y="1989138"/>
            <a:ext cx="12192000" cy="486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_AllBlack">
  <p:cSld name="1_Title and Content_AllBlack">
    <p:bg>
      <p:bgPr>
        <a:solidFill>
          <a:schemeClr val="dk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2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62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62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33" name="Google Shape;333;p62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62"/>
          <p:cNvSpPr txBox="1">
            <a:spLocks noGrp="1"/>
          </p:cNvSpPr>
          <p:nvPr>
            <p:ph type="subTitle" idx="1"/>
          </p:nvPr>
        </p:nvSpPr>
        <p:spPr>
          <a:xfrm>
            <a:off x="648000" y="1009197"/>
            <a:ext cx="931968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62"/>
          <p:cNvSpPr txBox="1">
            <a:spLocks noGrp="1"/>
          </p:cNvSpPr>
          <p:nvPr>
            <p:ph type="body" idx="2"/>
          </p:nvPr>
        </p:nvSpPr>
        <p:spPr>
          <a:xfrm>
            <a:off x="647700" y="1987200"/>
            <a:ext cx="10944000" cy="39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Grid">
  <p:cSld name="1_Grid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3"/>
          <p:cNvSpPr txBox="1">
            <a:spLocks noGrp="1"/>
          </p:cNvSpPr>
          <p:nvPr>
            <p:ph type="body" idx="1"/>
          </p:nvPr>
        </p:nvSpPr>
        <p:spPr>
          <a:xfrm>
            <a:off x="648000" y="1987199"/>
            <a:ext cx="10943998" cy="4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63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63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40" name="Google Shape;340;p63"/>
          <p:cNvSpPr txBox="1">
            <a:spLocks noGrp="1"/>
          </p:cNvSpPr>
          <p:nvPr>
            <p:ph type="title"/>
          </p:nvPr>
        </p:nvSpPr>
        <p:spPr>
          <a:xfrm>
            <a:off x="648000" y="5472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63"/>
          <p:cNvSpPr txBox="1">
            <a:spLocks noGrp="1"/>
          </p:cNvSpPr>
          <p:nvPr>
            <p:ph type="body" idx="2"/>
          </p:nvPr>
        </p:nvSpPr>
        <p:spPr>
          <a:xfrm>
            <a:off x="623398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63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3" name="Google Shape;343;p63"/>
          <p:cNvCxnSpPr/>
          <p:nvPr/>
        </p:nvCxnSpPr>
        <p:spPr>
          <a:xfrm>
            <a:off x="648000" y="1008000"/>
            <a:ext cx="1096535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63"/>
          <p:cNvCxnSpPr/>
          <p:nvPr/>
        </p:nvCxnSpPr>
        <p:spPr>
          <a:xfrm>
            <a:off x="648000" y="1052736"/>
            <a:ext cx="10964332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63"/>
          <p:cNvCxnSpPr/>
          <p:nvPr/>
        </p:nvCxnSpPr>
        <p:spPr>
          <a:xfrm>
            <a:off x="648000" y="2706539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346;p63"/>
          <p:cNvCxnSpPr/>
          <p:nvPr/>
        </p:nvCxnSpPr>
        <p:spPr>
          <a:xfrm>
            <a:off x="603252" y="4797152"/>
            <a:ext cx="1096535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7" name="Google Shape;347;p63"/>
          <p:cNvCxnSpPr/>
          <p:nvPr/>
        </p:nvCxnSpPr>
        <p:spPr>
          <a:xfrm>
            <a:off x="2246050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348;p63"/>
          <p:cNvCxnSpPr/>
          <p:nvPr/>
        </p:nvCxnSpPr>
        <p:spPr>
          <a:xfrm>
            <a:off x="9943570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p63"/>
          <p:cNvCxnSpPr/>
          <p:nvPr/>
        </p:nvCxnSpPr>
        <p:spPr>
          <a:xfrm>
            <a:off x="10875102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" name="Google Shape;350;p63"/>
          <p:cNvCxnSpPr/>
          <p:nvPr/>
        </p:nvCxnSpPr>
        <p:spPr>
          <a:xfrm>
            <a:off x="648000" y="540000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63"/>
          <p:cNvCxnSpPr/>
          <p:nvPr/>
        </p:nvCxnSpPr>
        <p:spPr>
          <a:xfrm>
            <a:off x="648000" y="1052736"/>
            <a:ext cx="10943166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63"/>
          <p:cNvCxnSpPr/>
          <p:nvPr/>
        </p:nvCxnSpPr>
        <p:spPr>
          <a:xfrm>
            <a:off x="648000" y="1987200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3" name="Google Shape;353;p63"/>
          <p:cNvCxnSpPr/>
          <p:nvPr/>
        </p:nvCxnSpPr>
        <p:spPr>
          <a:xfrm>
            <a:off x="648000" y="2469086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63"/>
          <p:cNvCxnSpPr/>
          <p:nvPr/>
        </p:nvCxnSpPr>
        <p:spPr>
          <a:xfrm>
            <a:off x="648000" y="3165349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5" name="Google Shape;355;p63"/>
          <p:cNvCxnSpPr/>
          <p:nvPr/>
        </p:nvCxnSpPr>
        <p:spPr>
          <a:xfrm>
            <a:off x="648000" y="3406998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6" name="Google Shape;356;p63"/>
          <p:cNvCxnSpPr/>
          <p:nvPr/>
        </p:nvCxnSpPr>
        <p:spPr>
          <a:xfrm>
            <a:off x="648000" y="3858667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63"/>
          <p:cNvCxnSpPr/>
          <p:nvPr/>
        </p:nvCxnSpPr>
        <p:spPr>
          <a:xfrm>
            <a:off x="648000" y="4103263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8" name="Google Shape;358;p63"/>
          <p:cNvCxnSpPr/>
          <p:nvPr/>
        </p:nvCxnSpPr>
        <p:spPr>
          <a:xfrm>
            <a:off x="648000" y="4559699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9" name="Google Shape;359;p63"/>
          <p:cNvCxnSpPr/>
          <p:nvPr/>
        </p:nvCxnSpPr>
        <p:spPr>
          <a:xfrm>
            <a:off x="648000" y="5255391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0" name="Google Shape;360;p63"/>
          <p:cNvCxnSpPr/>
          <p:nvPr/>
        </p:nvCxnSpPr>
        <p:spPr>
          <a:xfrm>
            <a:off x="648000" y="5493422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1" name="Google Shape;361;p63"/>
          <p:cNvCxnSpPr/>
          <p:nvPr/>
        </p:nvCxnSpPr>
        <p:spPr>
          <a:xfrm>
            <a:off x="648000" y="5951661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2" name="Google Shape;362;p63"/>
          <p:cNvCxnSpPr/>
          <p:nvPr/>
        </p:nvCxnSpPr>
        <p:spPr>
          <a:xfrm>
            <a:off x="648000" y="6444000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3" name="Google Shape;363;p63"/>
          <p:cNvCxnSpPr/>
          <p:nvPr/>
        </p:nvCxnSpPr>
        <p:spPr>
          <a:xfrm flipH="1">
            <a:off x="648000" y="1987201"/>
            <a:ext cx="1026" cy="4222257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4" name="Google Shape;364;p63"/>
          <p:cNvCxnSpPr/>
          <p:nvPr/>
        </p:nvCxnSpPr>
        <p:spPr>
          <a:xfrm>
            <a:off x="1312519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63"/>
          <p:cNvCxnSpPr/>
          <p:nvPr/>
        </p:nvCxnSpPr>
        <p:spPr>
          <a:xfrm>
            <a:off x="1554926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6" name="Google Shape;366;p63"/>
          <p:cNvCxnSpPr/>
          <p:nvPr/>
        </p:nvCxnSpPr>
        <p:spPr>
          <a:xfrm>
            <a:off x="2486459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7" name="Google Shape;367;p63"/>
          <p:cNvCxnSpPr/>
          <p:nvPr/>
        </p:nvCxnSpPr>
        <p:spPr>
          <a:xfrm>
            <a:off x="3179387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8" name="Google Shape;368;p63"/>
          <p:cNvCxnSpPr/>
          <p:nvPr/>
        </p:nvCxnSpPr>
        <p:spPr>
          <a:xfrm>
            <a:off x="3422180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9" name="Google Shape;369;p63"/>
          <p:cNvCxnSpPr/>
          <p:nvPr/>
        </p:nvCxnSpPr>
        <p:spPr>
          <a:xfrm>
            <a:off x="4110734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63"/>
          <p:cNvCxnSpPr/>
          <p:nvPr/>
        </p:nvCxnSpPr>
        <p:spPr>
          <a:xfrm>
            <a:off x="4351140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1" name="Google Shape;371;p63"/>
          <p:cNvCxnSpPr/>
          <p:nvPr/>
        </p:nvCxnSpPr>
        <p:spPr>
          <a:xfrm>
            <a:off x="5045028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63"/>
          <p:cNvCxnSpPr/>
          <p:nvPr/>
        </p:nvCxnSpPr>
        <p:spPr>
          <a:xfrm>
            <a:off x="5284864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63"/>
          <p:cNvCxnSpPr/>
          <p:nvPr/>
        </p:nvCxnSpPr>
        <p:spPr>
          <a:xfrm>
            <a:off x="5973413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Google Shape;374;p63"/>
          <p:cNvCxnSpPr/>
          <p:nvPr/>
        </p:nvCxnSpPr>
        <p:spPr>
          <a:xfrm>
            <a:off x="6218587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63"/>
          <p:cNvCxnSpPr/>
          <p:nvPr/>
        </p:nvCxnSpPr>
        <p:spPr>
          <a:xfrm>
            <a:off x="6907136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6" name="Google Shape;376;p63"/>
          <p:cNvCxnSpPr/>
          <p:nvPr/>
        </p:nvCxnSpPr>
        <p:spPr>
          <a:xfrm>
            <a:off x="7145166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Google Shape;377;p63"/>
          <p:cNvCxnSpPr/>
          <p:nvPr/>
        </p:nvCxnSpPr>
        <p:spPr>
          <a:xfrm>
            <a:off x="7840860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63"/>
          <p:cNvCxnSpPr/>
          <p:nvPr/>
        </p:nvCxnSpPr>
        <p:spPr>
          <a:xfrm>
            <a:off x="8076507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Google Shape;379;p63"/>
          <p:cNvCxnSpPr/>
          <p:nvPr/>
        </p:nvCxnSpPr>
        <p:spPr>
          <a:xfrm>
            <a:off x="8765058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0" name="Google Shape;380;p63"/>
          <p:cNvCxnSpPr/>
          <p:nvPr/>
        </p:nvCxnSpPr>
        <p:spPr>
          <a:xfrm>
            <a:off x="9012610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1" name="Google Shape;381;p63"/>
          <p:cNvCxnSpPr/>
          <p:nvPr/>
        </p:nvCxnSpPr>
        <p:spPr>
          <a:xfrm>
            <a:off x="9696400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2" name="Google Shape;382;p63"/>
          <p:cNvCxnSpPr/>
          <p:nvPr/>
        </p:nvCxnSpPr>
        <p:spPr>
          <a:xfrm>
            <a:off x="10632505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3" name="Google Shape;383;p63"/>
          <p:cNvCxnSpPr/>
          <p:nvPr/>
        </p:nvCxnSpPr>
        <p:spPr>
          <a:xfrm>
            <a:off x="648000" y="1052736"/>
            <a:ext cx="10943166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4" name="Google Shape;384;p63"/>
          <p:cNvCxnSpPr/>
          <p:nvPr/>
        </p:nvCxnSpPr>
        <p:spPr>
          <a:xfrm>
            <a:off x="648000" y="1440081"/>
            <a:ext cx="10943166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5" name="Google Shape;385;p63"/>
          <p:cNvCxnSpPr/>
          <p:nvPr/>
        </p:nvCxnSpPr>
        <p:spPr>
          <a:xfrm>
            <a:off x="648000" y="6597650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6" name="Google Shape;386;p63"/>
          <p:cNvCxnSpPr/>
          <p:nvPr/>
        </p:nvCxnSpPr>
        <p:spPr>
          <a:xfrm>
            <a:off x="11591998" y="1987200"/>
            <a:ext cx="0" cy="424800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7" name="Google Shape;387;p63"/>
          <p:cNvCxnSpPr/>
          <p:nvPr/>
        </p:nvCxnSpPr>
        <p:spPr>
          <a:xfrm>
            <a:off x="648000" y="6228000"/>
            <a:ext cx="10943998" cy="0"/>
          </a:xfrm>
          <a:prstGeom prst="straightConnector1">
            <a:avLst/>
          </a:prstGeom>
          <a:noFill/>
          <a:ln w="9525" cap="flat" cmpd="sng">
            <a:solidFill>
              <a:srgbClr val="FE00C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648000" y="1987200"/>
            <a:ext cx="10943166" cy="396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body" idx="2"/>
          </p:nvPr>
        </p:nvSpPr>
        <p:spPr>
          <a:xfrm>
            <a:off x="648000" y="1009199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(Placeholder)">
  <p:cSld name="Title Slide (Placeholder)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>
            <a:spLocks noGrp="1"/>
          </p:cNvSpPr>
          <p:nvPr>
            <p:ph type="pic" idx="2"/>
          </p:nvPr>
        </p:nvSpPr>
        <p:spPr>
          <a:xfrm>
            <a:off x="5044455" y="2685511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subTitle" idx="1"/>
          </p:nvPr>
        </p:nvSpPr>
        <p:spPr>
          <a:xfrm>
            <a:off x="648000" y="1008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37" descr="GIV_LT_W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200" y="5806800"/>
            <a:ext cx="1727484" cy="57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7" descr="GIV_T_W_RGB WMF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2254" y="5999138"/>
            <a:ext cx="1727484" cy="41769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7"/>
          <p:cNvSpPr txBox="1">
            <a:spLocks noGrp="1"/>
          </p:cNvSpPr>
          <p:nvPr>
            <p:ph type="dt" idx="10"/>
          </p:nvPr>
        </p:nvSpPr>
        <p:spPr>
          <a:xfrm>
            <a:off x="648000" y="1494885"/>
            <a:ext cx="10943166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Image on the Right">
  <p:cSld name="Title Slide, Image on the Right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8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55938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subTitle" idx="1"/>
          </p:nvPr>
        </p:nvSpPr>
        <p:spPr>
          <a:xfrm>
            <a:off x="648000" y="1008000"/>
            <a:ext cx="55938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85" name="Google Shape;85;p38" descr="GIV_LT_W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200" y="5806800"/>
            <a:ext cx="1727484" cy="573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8" descr="GIV_T_W_RGB WMF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1824" y="5990893"/>
            <a:ext cx="1727484" cy="41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4147" y="0"/>
            <a:ext cx="566318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7281" y="2817144"/>
            <a:ext cx="1872000" cy="18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8"/>
          <p:cNvSpPr txBox="1">
            <a:spLocks noGrp="1"/>
          </p:cNvSpPr>
          <p:nvPr>
            <p:ph type="dt" idx="10"/>
          </p:nvPr>
        </p:nvSpPr>
        <p:spPr>
          <a:xfrm>
            <a:off x="648000" y="1495048"/>
            <a:ext cx="5593820" cy="35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Image on the Right (Placeholder)">
  <p:cSld name="Title Slide, Image on the Right (Placeholder)"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>
            <a:spLocks noGrp="1"/>
          </p:cNvSpPr>
          <p:nvPr>
            <p:ph type="pic" idx="2"/>
          </p:nvPr>
        </p:nvSpPr>
        <p:spPr>
          <a:xfrm>
            <a:off x="6519865" y="0"/>
            <a:ext cx="567213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2" name="Google Shape;92;p39"/>
          <p:cNvSpPr>
            <a:spLocks noGrp="1"/>
          </p:cNvSpPr>
          <p:nvPr>
            <p:ph type="pic" idx="3"/>
          </p:nvPr>
        </p:nvSpPr>
        <p:spPr>
          <a:xfrm>
            <a:off x="2307598" y="2818800"/>
            <a:ext cx="1872000" cy="18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55938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dt" idx="10"/>
          </p:nvPr>
        </p:nvSpPr>
        <p:spPr>
          <a:xfrm>
            <a:off x="648000" y="1495048"/>
            <a:ext cx="5593820" cy="35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subTitle" idx="1"/>
          </p:nvPr>
        </p:nvSpPr>
        <p:spPr>
          <a:xfrm>
            <a:off x="648000" y="1008000"/>
            <a:ext cx="559382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96" name="Google Shape;96;p39" descr="GIV_T_W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8877" y="5949906"/>
            <a:ext cx="2050256" cy="50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9" descr="GIV_LT_W_RGB WMF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200" y="5806800"/>
            <a:ext cx="1727484" cy="573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Image at Bottom">
  <p:cSld name="Title Slide, Image at Bottom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0" descr="GIV_LT_W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199" y="2592000"/>
            <a:ext cx="1727200" cy="57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0" descr="GIV_T_W_RGB WMF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2593" y="2742204"/>
            <a:ext cx="2050256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0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925935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dt" idx="10"/>
          </p:nvPr>
        </p:nvSpPr>
        <p:spPr>
          <a:xfrm>
            <a:off x="648000" y="1495048"/>
            <a:ext cx="9259356" cy="35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0"/>
          <p:cNvSpPr txBox="1">
            <a:spLocks noGrp="1"/>
          </p:cNvSpPr>
          <p:nvPr>
            <p:ph type="subTitle" idx="1"/>
          </p:nvPr>
        </p:nvSpPr>
        <p:spPr>
          <a:xfrm>
            <a:off x="648000" y="1008000"/>
            <a:ext cx="925935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4" name="Google Shape;10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36250" y="631215"/>
            <a:ext cx="932358" cy="93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648176"/>
            <a:ext cx="12191999" cy="321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, Image at Bottom (Placeholder)">
  <p:cSld name="Title Slide, Image at Bottom (Placeholder)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1"/>
          <p:cNvSpPr>
            <a:spLocks noGrp="1"/>
          </p:cNvSpPr>
          <p:nvPr>
            <p:ph type="pic" idx="2"/>
          </p:nvPr>
        </p:nvSpPr>
        <p:spPr>
          <a:xfrm>
            <a:off x="0" y="3636004"/>
            <a:ext cx="12192000" cy="321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08" name="Google Shape;108;p41"/>
          <p:cNvSpPr>
            <a:spLocks noGrp="1"/>
          </p:cNvSpPr>
          <p:nvPr>
            <p:ph type="pic" idx="3"/>
          </p:nvPr>
        </p:nvSpPr>
        <p:spPr>
          <a:xfrm>
            <a:off x="10636255" y="636466"/>
            <a:ext cx="920325" cy="92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09" name="Google Shape;109;p41" descr="GIV_T_W_RGB WMF.w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72593" y="2742204"/>
            <a:ext cx="2050256" cy="50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1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925935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eorgia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dt" idx="10"/>
          </p:nvPr>
        </p:nvSpPr>
        <p:spPr>
          <a:xfrm>
            <a:off x="648000" y="1495048"/>
            <a:ext cx="9259356" cy="35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 txBox="1">
            <a:spLocks noGrp="1"/>
          </p:cNvSpPr>
          <p:nvPr>
            <p:ph type="subTitle" idx="1"/>
          </p:nvPr>
        </p:nvSpPr>
        <p:spPr>
          <a:xfrm>
            <a:off x="648000" y="1008000"/>
            <a:ext cx="925935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13" name="Google Shape;113;p41" descr="GIV_LT_W_RGB WMF.w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99" y="2591365"/>
            <a:ext cx="1727200" cy="57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648000" y="1989138"/>
            <a:ext cx="10943168" cy="396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13" name="Google Shape;13;p28" descr="GIV_LT_B_RGB WMF.wm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023" y="6328871"/>
            <a:ext cx="103632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" name="Google Shape;15;p28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eorgia"/>
              <a:buNone/>
              <a:defRPr sz="2800" b="0" i="0" u="none" strike="noStrike" cap="non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1"/>
          </p:nvPr>
        </p:nvSpPr>
        <p:spPr>
          <a:xfrm>
            <a:off x="648000" y="1989138"/>
            <a:ext cx="10943168" cy="396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ftr" idx="11"/>
          </p:nvPr>
        </p:nvSpPr>
        <p:spPr>
          <a:xfrm>
            <a:off x="2520002" y="6444000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pic>
        <p:nvPicPr>
          <p:cNvPr id="52" name="Google Shape;52;p27" descr="GIV_LT_B_RGB WMF.wmf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31023" y="6328871"/>
            <a:ext cx="1036320" cy="34747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dt" idx="10"/>
          </p:nvPr>
        </p:nvSpPr>
        <p:spPr>
          <a:xfrm>
            <a:off x="9878816" y="6444000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r/blogs/architecture/building-a-cloud-based-olap-cube-and-etl-architecture-with-aws-managed-servic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orldbank.org/en/research/brief/inflation-database" TargetMode="External"/><Relationship Id="rId3" Type="http://schemas.openxmlformats.org/officeDocument/2006/relationships/hyperlink" Target="https://worldpopulationreview.com/country-rankings/largest-countries-in-the-world" TargetMode="External"/><Relationship Id="rId7" Type="http://schemas.openxmlformats.org/officeDocument/2006/relationships/hyperlink" Target="https://data.worldbank.org/indicator/NY.GDP.PCAP.C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visualcapitalist.com/cp/mapped-food-production-around-the-world/" TargetMode="External"/><Relationship Id="rId5" Type="http://schemas.openxmlformats.org/officeDocument/2006/relationships/hyperlink" Target="https://github.com/owid/energy-data" TargetMode="External"/><Relationship Id="rId4" Type="http://schemas.openxmlformats.org/officeDocument/2006/relationships/hyperlink" Target="https://countrycode.org/" TargetMode="External"/><Relationship Id="rId9" Type="http://schemas.openxmlformats.org/officeDocument/2006/relationships/hyperlink" Target="https://www.kaggle.com/datasets/kaggleashwin/population-data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"/>
          <p:cNvSpPr txBox="1">
            <a:spLocks noGrp="1"/>
          </p:cNvSpPr>
          <p:nvPr>
            <p:ph type="subTitle" idx="1"/>
          </p:nvPr>
        </p:nvSpPr>
        <p:spPr>
          <a:xfrm>
            <a:off x="648000" y="1008000"/>
            <a:ext cx="109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fr-FR" dirty="0">
                <a:latin typeface="Century Gothic"/>
                <a:ea typeface="Century Gothic"/>
                <a:cs typeface="Century Gothic"/>
                <a:sym typeface="Century Gothic"/>
              </a:rPr>
              <a:t>Final Presentation</a:t>
            </a:r>
            <a:endParaRPr dirty="0"/>
          </a:p>
        </p:txBody>
      </p:sp>
      <p:sp>
        <p:nvSpPr>
          <p:cNvPr id="393" name="Google Shape;393;p1"/>
          <p:cNvSpPr txBox="1">
            <a:spLocks noGrp="1"/>
          </p:cNvSpPr>
          <p:nvPr>
            <p:ph type="ctrTitle"/>
          </p:nvPr>
        </p:nvSpPr>
        <p:spPr>
          <a:xfrm>
            <a:off x="648000" y="540000"/>
            <a:ext cx="1094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fr-FR" dirty="0">
                <a:latin typeface="Century Gothic"/>
                <a:ea typeface="Century Gothic"/>
                <a:cs typeface="Century Gothic"/>
                <a:sym typeface="Century Gothic"/>
              </a:rPr>
              <a:t>Business Intelligence – Rawls College of Business 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8D824D-8049-62D0-5AAD-A1C56ABE9638}"/>
              </a:ext>
            </a:extLst>
          </p:cNvPr>
          <p:cNvSpPr/>
          <p:nvPr/>
        </p:nvSpPr>
        <p:spPr>
          <a:xfrm>
            <a:off x="329862" y="5850000"/>
            <a:ext cx="1889636" cy="6650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4B0BD6-67A2-8A61-9FA2-98DEFD8D77BA}"/>
              </a:ext>
            </a:extLst>
          </p:cNvPr>
          <p:cNvSpPr/>
          <p:nvPr/>
        </p:nvSpPr>
        <p:spPr>
          <a:xfrm>
            <a:off x="4635875" y="2511531"/>
            <a:ext cx="3028459" cy="27587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D2FE0C-0754-FFF0-14F8-CFCE68EF4E8A}"/>
              </a:ext>
            </a:extLst>
          </p:cNvPr>
          <p:cNvSpPr/>
          <p:nvPr/>
        </p:nvSpPr>
        <p:spPr>
          <a:xfrm>
            <a:off x="9841415" y="5985491"/>
            <a:ext cx="1889636" cy="6650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458A59-865D-CF1B-8389-9AEBA98C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814" y="1827746"/>
            <a:ext cx="4157745" cy="415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3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Data Procurement Strategy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29" name="Google Shape;429;p4"/>
          <p:cNvSpPr txBox="1">
            <a:spLocks noGrp="1"/>
          </p:cNvSpPr>
          <p:nvPr>
            <p:ph type="body" idx="2"/>
          </p:nvPr>
        </p:nvSpPr>
        <p:spPr>
          <a:xfrm>
            <a:off x="648000" y="56643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Transformation – Focus on Missing Values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4" name="Google Shape;603;gcb211dbc6b_0_1">
            <a:extLst>
              <a:ext uri="{FF2B5EF4-FFF2-40B4-BE49-F238E27FC236}">
                <a16:creationId xmlns:a16="http://schemas.microsoft.com/office/drawing/2014/main" id="{B4118B98-71EC-049A-B488-1387AE83B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106" y="1288049"/>
            <a:ext cx="10975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The distribution analysis helped in better understanding the replacement approach to be applied.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426;p4">
            <a:extLst>
              <a:ext uri="{FF2B5EF4-FFF2-40B4-BE49-F238E27FC236}">
                <a16:creationId xmlns:a16="http://schemas.microsoft.com/office/drawing/2014/main" id="{96092272-A760-FF84-8774-9378158135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10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21208-7F53-DB40-8F50-E2696D27679A}"/>
              </a:ext>
            </a:extLst>
          </p:cNvPr>
          <p:cNvSpPr txBox="1"/>
          <p:nvPr/>
        </p:nvSpPr>
        <p:spPr>
          <a:xfrm>
            <a:off x="1034353" y="2183436"/>
            <a:ext cx="2853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Attributes with missing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E78EA-2C86-073A-99B2-392C03EDBCE5}"/>
              </a:ext>
            </a:extLst>
          </p:cNvPr>
          <p:cNvSpPr txBox="1"/>
          <p:nvPr/>
        </p:nvSpPr>
        <p:spPr>
          <a:xfrm>
            <a:off x="4010921" y="2171222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% missing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C87E25-DD60-8543-09B2-5A82EFE54EA4}"/>
              </a:ext>
            </a:extLst>
          </p:cNvPr>
          <p:cNvSpPr txBox="1"/>
          <p:nvPr/>
        </p:nvSpPr>
        <p:spPr>
          <a:xfrm>
            <a:off x="1061231" y="2704087"/>
            <a:ext cx="2744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Food production in </a:t>
            </a:r>
            <a:r>
              <a:rPr lang="en-US" sz="1000" dirty="0" err="1">
                <a:latin typeface="Century Gothic" panose="020B0502020202020204" pitchFamily="34" charset="0"/>
              </a:rPr>
              <a:t>tonnes</a:t>
            </a:r>
            <a:r>
              <a:rPr lang="en-US" sz="1000" dirty="0">
                <a:latin typeface="Century Gothic" panose="020B0502020202020204" pitchFamily="34" charset="0"/>
              </a:rPr>
              <a:t> per capita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38007-0BB6-2A72-2968-8B25D90EA963}"/>
              </a:ext>
            </a:extLst>
          </p:cNvPr>
          <p:cNvSpPr txBox="1"/>
          <p:nvPr/>
        </p:nvSpPr>
        <p:spPr>
          <a:xfrm>
            <a:off x="1729551" y="3136835"/>
            <a:ext cx="2065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Food production in </a:t>
            </a:r>
            <a:r>
              <a:rPr lang="en-US" sz="1000" dirty="0" err="1">
                <a:latin typeface="Century Gothic" panose="020B0502020202020204" pitchFamily="34" charset="0"/>
              </a:rPr>
              <a:t>tonnes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62631C-B4AF-80F4-0C78-96C82106880E}"/>
              </a:ext>
            </a:extLst>
          </p:cNvPr>
          <p:cNvSpPr txBox="1"/>
          <p:nvPr/>
        </p:nvSpPr>
        <p:spPr>
          <a:xfrm>
            <a:off x="2841523" y="3512706"/>
            <a:ext cx="953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Inflation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4A3B54-3FD8-450B-88CB-DAA3DFE1578F}"/>
              </a:ext>
            </a:extLst>
          </p:cNvPr>
          <p:cNvSpPr txBox="1"/>
          <p:nvPr/>
        </p:nvSpPr>
        <p:spPr>
          <a:xfrm>
            <a:off x="1729550" y="3903920"/>
            <a:ext cx="2065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GDP per capita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A38A9F-6763-CBB8-3057-9DE0F99E4E01}"/>
              </a:ext>
            </a:extLst>
          </p:cNvPr>
          <p:cNvSpPr txBox="1"/>
          <p:nvPr/>
        </p:nvSpPr>
        <p:spPr>
          <a:xfrm>
            <a:off x="1729550" y="4705633"/>
            <a:ext cx="2065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Population Density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3BD689-9F09-5668-565F-A5FE4A5820D5}"/>
              </a:ext>
            </a:extLst>
          </p:cNvPr>
          <p:cNvSpPr txBox="1"/>
          <p:nvPr/>
        </p:nvSpPr>
        <p:spPr>
          <a:xfrm>
            <a:off x="638443" y="5130456"/>
            <a:ext cx="3156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Energy consumption terrawatts hours per capita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C3A0E2-18CE-E4B9-A34A-45276359A412}"/>
              </a:ext>
            </a:extLst>
          </p:cNvPr>
          <p:cNvSpPr txBox="1"/>
          <p:nvPr/>
        </p:nvSpPr>
        <p:spPr>
          <a:xfrm>
            <a:off x="1739657" y="4301917"/>
            <a:ext cx="2065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Population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CD0192-D561-7AD9-00EA-33E1701DA6C9}"/>
              </a:ext>
            </a:extLst>
          </p:cNvPr>
          <p:cNvSpPr/>
          <p:nvPr/>
        </p:nvSpPr>
        <p:spPr>
          <a:xfrm rot="5400000">
            <a:off x="5572822" y="1156218"/>
            <a:ext cx="307778" cy="3415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F3E313-37A8-673E-CF9B-A32237D93477}"/>
              </a:ext>
            </a:extLst>
          </p:cNvPr>
          <p:cNvSpPr txBox="1"/>
          <p:nvPr/>
        </p:nvSpPr>
        <p:spPr>
          <a:xfrm>
            <a:off x="4944087" y="2716342"/>
            <a:ext cx="953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18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814457-2F9D-6CEA-E797-DF18884A8CE5}"/>
              </a:ext>
            </a:extLst>
          </p:cNvPr>
          <p:cNvSpPr/>
          <p:nvPr/>
        </p:nvSpPr>
        <p:spPr>
          <a:xfrm rot="5400000">
            <a:off x="5520579" y="1618341"/>
            <a:ext cx="307778" cy="3310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E328F0-EDC4-438F-B6BD-EAE6E7907D2B}"/>
              </a:ext>
            </a:extLst>
          </p:cNvPr>
          <p:cNvSpPr txBox="1"/>
          <p:nvPr/>
        </p:nvSpPr>
        <p:spPr>
          <a:xfrm>
            <a:off x="4944087" y="3126222"/>
            <a:ext cx="953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17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A7E226-A28A-E556-34EF-9B2C4E270B52}"/>
              </a:ext>
            </a:extLst>
          </p:cNvPr>
          <p:cNvSpPr/>
          <p:nvPr/>
        </p:nvSpPr>
        <p:spPr>
          <a:xfrm rot="5400000">
            <a:off x="5050387" y="2481367"/>
            <a:ext cx="307778" cy="23704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A59B68-3BDD-6F65-5E3A-A01DDB9AB277}"/>
              </a:ext>
            </a:extLst>
          </p:cNvPr>
          <p:cNvSpPr txBox="1"/>
          <p:nvPr/>
        </p:nvSpPr>
        <p:spPr>
          <a:xfrm>
            <a:off x="4333315" y="3537759"/>
            <a:ext cx="953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11.5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32CDF9-83CB-11C6-2696-C178EC781C36}"/>
              </a:ext>
            </a:extLst>
          </p:cNvPr>
          <p:cNvSpPr/>
          <p:nvPr/>
        </p:nvSpPr>
        <p:spPr>
          <a:xfrm rot="5400000">
            <a:off x="4985082" y="2928054"/>
            <a:ext cx="307778" cy="22398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9B640C-32C0-DE81-B1D2-0D107A2F061D}"/>
              </a:ext>
            </a:extLst>
          </p:cNvPr>
          <p:cNvSpPr txBox="1"/>
          <p:nvPr/>
        </p:nvSpPr>
        <p:spPr>
          <a:xfrm>
            <a:off x="4411973" y="3911459"/>
            <a:ext cx="953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10.73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A49ABF-8A75-3B96-98FF-2C8058AC474A}"/>
              </a:ext>
            </a:extLst>
          </p:cNvPr>
          <p:cNvSpPr/>
          <p:nvPr/>
        </p:nvSpPr>
        <p:spPr>
          <a:xfrm rot="5400000">
            <a:off x="4902362" y="3408770"/>
            <a:ext cx="307778" cy="20744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826DA9-3328-FC77-E296-2129C722C459}"/>
              </a:ext>
            </a:extLst>
          </p:cNvPr>
          <p:cNvSpPr txBox="1"/>
          <p:nvPr/>
        </p:nvSpPr>
        <p:spPr>
          <a:xfrm>
            <a:off x="4266024" y="4308397"/>
            <a:ext cx="953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62A647-D3B4-D596-813F-A6C310135392}"/>
              </a:ext>
            </a:extLst>
          </p:cNvPr>
          <p:cNvSpPr/>
          <p:nvPr/>
        </p:nvSpPr>
        <p:spPr>
          <a:xfrm rot="5400000">
            <a:off x="4902362" y="3812486"/>
            <a:ext cx="307778" cy="2074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999401-1964-C31E-72FE-E4514FFEE111}"/>
              </a:ext>
            </a:extLst>
          </p:cNvPr>
          <p:cNvSpPr txBox="1"/>
          <p:nvPr/>
        </p:nvSpPr>
        <p:spPr>
          <a:xfrm>
            <a:off x="4266024" y="4740066"/>
            <a:ext cx="953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3006E7-CEC8-8CBE-E0F1-B8CB04105B8C}"/>
              </a:ext>
            </a:extLst>
          </p:cNvPr>
          <p:cNvSpPr/>
          <p:nvPr/>
        </p:nvSpPr>
        <p:spPr>
          <a:xfrm rot="5400000">
            <a:off x="4902362" y="4219658"/>
            <a:ext cx="307778" cy="2074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8DD086-CFF4-BECF-A878-92D70C20206A}"/>
              </a:ext>
            </a:extLst>
          </p:cNvPr>
          <p:cNvSpPr txBox="1"/>
          <p:nvPr/>
        </p:nvSpPr>
        <p:spPr>
          <a:xfrm>
            <a:off x="4266024" y="5149529"/>
            <a:ext cx="953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56A8F69-87DB-F8EB-23F3-F3B6F66E7781}"/>
              </a:ext>
            </a:extLst>
          </p:cNvPr>
          <p:cNvSpPr txBox="1"/>
          <p:nvPr/>
        </p:nvSpPr>
        <p:spPr>
          <a:xfrm>
            <a:off x="4492167" y="5522949"/>
            <a:ext cx="953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041AD6-0943-897D-FAD8-5FEB4CBDE9EE}"/>
              </a:ext>
            </a:extLst>
          </p:cNvPr>
          <p:cNvSpPr txBox="1"/>
          <p:nvPr/>
        </p:nvSpPr>
        <p:spPr>
          <a:xfrm>
            <a:off x="452284" y="5537120"/>
            <a:ext cx="33510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Primary energy consumption terrawatts per hour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270877-1B3B-0D30-BA26-857D1BA65039}"/>
              </a:ext>
            </a:extLst>
          </p:cNvPr>
          <p:cNvSpPr/>
          <p:nvPr/>
        </p:nvSpPr>
        <p:spPr>
          <a:xfrm rot="5400000">
            <a:off x="4854473" y="4660797"/>
            <a:ext cx="307778" cy="19786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585C63-02D7-432F-738F-65A7D68163AC}"/>
              </a:ext>
            </a:extLst>
          </p:cNvPr>
          <p:cNvSpPr txBox="1"/>
          <p:nvPr/>
        </p:nvSpPr>
        <p:spPr>
          <a:xfrm>
            <a:off x="4788305" y="5502571"/>
            <a:ext cx="3720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AEEA06-F8BD-8B04-BC1D-25194425A4CB}"/>
              </a:ext>
            </a:extLst>
          </p:cNvPr>
          <p:cNvSpPr txBox="1"/>
          <p:nvPr/>
        </p:nvSpPr>
        <p:spPr>
          <a:xfrm>
            <a:off x="8166300" y="2183435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Data distribution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5D61123-4090-BCED-E546-62353F2EE6E6}"/>
              </a:ext>
            </a:extLst>
          </p:cNvPr>
          <p:cNvCxnSpPr>
            <a:cxnSpLocks/>
          </p:cNvCxnSpPr>
          <p:nvPr/>
        </p:nvCxnSpPr>
        <p:spPr>
          <a:xfrm flipV="1">
            <a:off x="8911055" y="2605551"/>
            <a:ext cx="0" cy="136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BBAD951-0CD6-9238-A527-892228049254}"/>
              </a:ext>
            </a:extLst>
          </p:cNvPr>
          <p:cNvSpPr txBox="1"/>
          <p:nvPr/>
        </p:nvSpPr>
        <p:spPr>
          <a:xfrm>
            <a:off x="8166300" y="4065641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Mainly skewed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65DD087-9716-523A-1228-47416B2782FB}"/>
              </a:ext>
            </a:extLst>
          </p:cNvPr>
          <p:cNvCxnSpPr>
            <a:cxnSpLocks/>
          </p:cNvCxnSpPr>
          <p:nvPr/>
        </p:nvCxnSpPr>
        <p:spPr>
          <a:xfrm>
            <a:off x="8911055" y="4462756"/>
            <a:ext cx="0" cy="128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903AB4-7023-1840-71C8-BD2A2BDCAB30}"/>
              </a:ext>
            </a:extLst>
          </p:cNvPr>
          <p:cNvSpPr txBox="1"/>
          <p:nvPr/>
        </p:nvSpPr>
        <p:spPr>
          <a:xfrm>
            <a:off x="10116237" y="2171222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Replacement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E225E9E-37F7-8D25-2559-ED713B99A371}"/>
              </a:ext>
            </a:extLst>
          </p:cNvPr>
          <p:cNvCxnSpPr>
            <a:cxnSpLocks/>
          </p:cNvCxnSpPr>
          <p:nvPr/>
        </p:nvCxnSpPr>
        <p:spPr>
          <a:xfrm flipV="1">
            <a:off x="10860992" y="2593338"/>
            <a:ext cx="0" cy="136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2ACA4D6-D639-C038-8D32-9122ACBAE8E1}"/>
              </a:ext>
            </a:extLst>
          </p:cNvPr>
          <p:cNvSpPr txBox="1"/>
          <p:nvPr/>
        </p:nvSpPr>
        <p:spPr>
          <a:xfrm>
            <a:off x="10421037" y="4053428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Median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FA6EEEC-517F-4D08-9969-B37E8F28CC52}"/>
              </a:ext>
            </a:extLst>
          </p:cNvPr>
          <p:cNvCxnSpPr>
            <a:cxnSpLocks/>
          </p:cNvCxnSpPr>
          <p:nvPr/>
        </p:nvCxnSpPr>
        <p:spPr>
          <a:xfrm>
            <a:off x="10860992" y="4450543"/>
            <a:ext cx="0" cy="128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Google Shape;399;p2">
            <a:extLst>
              <a:ext uri="{FF2B5EF4-FFF2-40B4-BE49-F238E27FC236}">
                <a16:creationId xmlns:a16="http://schemas.microsoft.com/office/drawing/2014/main" id="{CC1C085D-FAB2-B4A3-9361-C4E8DD6F0F6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51393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88" name="Google Shape;603;gcb211dbc6b_0_1">
            <a:extLst>
              <a:ext uri="{FF2B5EF4-FFF2-40B4-BE49-F238E27FC236}">
                <a16:creationId xmlns:a16="http://schemas.microsoft.com/office/drawing/2014/main" id="{1E7932AF-4041-5C8C-DFEF-E3C1D850064D}"/>
              </a:ext>
            </a:extLst>
          </p:cNvPr>
          <p:cNvSpPr txBox="1">
            <a:spLocks/>
          </p:cNvSpPr>
          <p:nvPr/>
        </p:nvSpPr>
        <p:spPr>
          <a:xfrm>
            <a:off x="3753928" y="6066894"/>
            <a:ext cx="4859129" cy="23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algn="ctr">
              <a:spcBef>
                <a:spcPts val="0"/>
              </a:spcBef>
              <a:buSzPts val="1400"/>
              <a:buFont typeface="Arial"/>
              <a:buNone/>
            </a:pPr>
            <a:r>
              <a:rPr lang="fr-FR" sz="800" dirty="0">
                <a:latin typeface="Century Gothic"/>
                <a:ea typeface="Century Gothic"/>
                <a:cs typeface="Century Gothic"/>
                <a:sym typeface="Century Gothic"/>
              </a:rPr>
              <a:t>Figure 3: Percentage of missing values in the </a:t>
            </a:r>
            <a:r>
              <a:rPr lang="fr-FR" sz="800" dirty="0" err="1">
                <a:latin typeface="Century Gothic"/>
                <a:ea typeface="Century Gothic"/>
                <a:cs typeface="Century Gothic"/>
                <a:sym typeface="Century Gothic"/>
              </a:rPr>
              <a:t>rest</a:t>
            </a:r>
            <a:r>
              <a:rPr lang="fr-FR" sz="800" dirty="0">
                <a:latin typeface="Century Gothic"/>
                <a:ea typeface="Century Gothic"/>
                <a:cs typeface="Century Gothic"/>
                <a:sym typeface="Century Gothic"/>
              </a:rPr>
              <a:t> of the columns and their replacement approach</a:t>
            </a:r>
          </a:p>
        </p:txBody>
      </p:sp>
    </p:spTree>
    <p:extLst>
      <p:ext uri="{BB962C8B-B14F-4D97-AF65-F5344CB8AC3E}">
        <p14:creationId xmlns:p14="http://schemas.microsoft.com/office/powerpoint/2010/main" val="384877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Obstacles &amp; solutions 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4" name="Google Shape;603;gcb211dbc6b_0_1">
            <a:extLst>
              <a:ext uri="{FF2B5EF4-FFF2-40B4-BE49-F238E27FC236}">
                <a16:creationId xmlns:a16="http://schemas.microsoft.com/office/drawing/2014/main" id="{B4118B98-71EC-049A-B488-1387AE83B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106" y="1288049"/>
            <a:ext cx="10975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Here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comes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the final step of the data procurement.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449;p4">
            <a:extLst>
              <a:ext uri="{FF2B5EF4-FFF2-40B4-BE49-F238E27FC236}">
                <a16:creationId xmlns:a16="http://schemas.microsoft.com/office/drawing/2014/main" id="{9F78EAAB-6715-1BE1-74E0-94488DA826D2}"/>
              </a:ext>
            </a:extLst>
          </p:cNvPr>
          <p:cNvSpPr/>
          <p:nvPr/>
        </p:nvSpPr>
        <p:spPr>
          <a:xfrm>
            <a:off x="648000" y="1849547"/>
            <a:ext cx="4470073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Obstacles</a:t>
            </a: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449;p4">
            <a:extLst>
              <a:ext uri="{FF2B5EF4-FFF2-40B4-BE49-F238E27FC236}">
                <a16:creationId xmlns:a16="http://schemas.microsoft.com/office/drawing/2014/main" id="{366A4B1D-30F6-0CA1-5F30-EB803A8D666E}"/>
              </a:ext>
            </a:extLst>
          </p:cNvPr>
          <p:cNvSpPr/>
          <p:nvPr/>
        </p:nvSpPr>
        <p:spPr>
          <a:xfrm>
            <a:off x="647999" y="2364840"/>
            <a:ext cx="4470073" cy="14624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gaps (missing country names &amp; codes).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449;p4">
            <a:extLst>
              <a:ext uri="{FF2B5EF4-FFF2-40B4-BE49-F238E27FC236}">
                <a16:creationId xmlns:a16="http://schemas.microsoft.com/office/drawing/2014/main" id="{5137F8AC-ABC8-3DAA-D1EB-1E8A133AF454}"/>
              </a:ext>
            </a:extLst>
          </p:cNvPr>
          <p:cNvSpPr/>
          <p:nvPr/>
        </p:nvSpPr>
        <p:spPr>
          <a:xfrm>
            <a:off x="6992241" y="1843954"/>
            <a:ext cx="4470074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Solutions</a:t>
            </a: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449;p4">
            <a:extLst>
              <a:ext uri="{FF2B5EF4-FFF2-40B4-BE49-F238E27FC236}">
                <a16:creationId xmlns:a16="http://schemas.microsoft.com/office/drawing/2014/main" id="{1889BF44-F18C-D043-F585-9CD1AE571A14}"/>
              </a:ext>
            </a:extLst>
          </p:cNvPr>
          <p:cNvSpPr/>
          <p:nvPr/>
        </p:nvSpPr>
        <p:spPr>
          <a:xfrm>
            <a:off x="6992241" y="2379330"/>
            <a:ext cx="4470074" cy="1464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Fill missing information from web scraped data.   </a:t>
            </a: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Google Shape;438;p4">
            <a:extLst>
              <a:ext uri="{FF2B5EF4-FFF2-40B4-BE49-F238E27FC236}">
                <a16:creationId xmlns:a16="http://schemas.microsoft.com/office/drawing/2014/main" id="{511F7718-9990-41AC-8B05-BE0BDDC64BCB}"/>
              </a:ext>
            </a:extLst>
          </p:cNvPr>
          <p:cNvSpPr/>
          <p:nvPr/>
        </p:nvSpPr>
        <p:spPr>
          <a:xfrm rot="5400000" flipH="1">
            <a:off x="4648630" y="3720996"/>
            <a:ext cx="3207324" cy="212572"/>
          </a:xfrm>
          <a:prstGeom prst="triangle">
            <a:avLst>
              <a:gd name="adj" fmla="val 49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449;p4">
            <a:extLst>
              <a:ext uri="{FF2B5EF4-FFF2-40B4-BE49-F238E27FC236}">
                <a16:creationId xmlns:a16="http://schemas.microsoft.com/office/drawing/2014/main" id="{FC2FEDEC-F4E6-8933-6DD7-3BAF5E8767D6}"/>
              </a:ext>
            </a:extLst>
          </p:cNvPr>
          <p:cNvSpPr/>
          <p:nvPr/>
        </p:nvSpPr>
        <p:spPr>
          <a:xfrm>
            <a:off x="657426" y="4003999"/>
            <a:ext cx="4470073" cy="15614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 about 3% of relevant columns in the energy dataset. </a:t>
            </a:r>
          </a:p>
        </p:txBody>
      </p:sp>
      <p:sp>
        <p:nvSpPr>
          <p:cNvPr id="51" name="Google Shape;449;p4">
            <a:extLst>
              <a:ext uri="{FF2B5EF4-FFF2-40B4-BE49-F238E27FC236}">
                <a16:creationId xmlns:a16="http://schemas.microsoft.com/office/drawing/2014/main" id="{CF87A0BA-CFA4-7FF2-5CE6-DBD607152339}"/>
              </a:ext>
            </a:extLst>
          </p:cNvPr>
          <p:cNvSpPr/>
          <p:nvPr/>
        </p:nvSpPr>
        <p:spPr>
          <a:xfrm>
            <a:off x="6992241" y="4006681"/>
            <a:ext cx="4470074" cy="1563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 select columns containing « consumption » keyword. </a:t>
            </a: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316873-26B3-29C9-7C58-1468CB8BE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6" r="40952" b="23866"/>
          <a:stretch/>
        </p:blipFill>
        <p:spPr bwMode="auto">
          <a:xfrm>
            <a:off x="701405" y="4763709"/>
            <a:ext cx="1544280" cy="29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A36B430-BBAF-2BC6-6661-11DF57C1E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"/>
          <a:stretch/>
        </p:blipFill>
        <p:spPr bwMode="auto">
          <a:xfrm>
            <a:off x="2732204" y="4517926"/>
            <a:ext cx="2348179" cy="91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25741EF-ABF9-32C7-9C39-DD2219401CB1}"/>
              </a:ext>
            </a:extLst>
          </p:cNvPr>
          <p:cNvSpPr/>
          <p:nvPr/>
        </p:nvSpPr>
        <p:spPr>
          <a:xfrm>
            <a:off x="3832346" y="4789775"/>
            <a:ext cx="852775" cy="102736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00C066-4610-8F8C-EE0C-4214D402CAB4}"/>
              </a:ext>
            </a:extLst>
          </p:cNvPr>
          <p:cNvSpPr/>
          <p:nvPr/>
        </p:nvSpPr>
        <p:spPr>
          <a:xfrm>
            <a:off x="3702893" y="5081049"/>
            <a:ext cx="852775" cy="102736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429;p4">
            <a:extLst>
              <a:ext uri="{FF2B5EF4-FFF2-40B4-BE49-F238E27FC236}">
                <a16:creationId xmlns:a16="http://schemas.microsoft.com/office/drawing/2014/main" id="{4C331813-451D-0B07-3C51-EF1C131B44EF}"/>
              </a:ext>
            </a:extLst>
          </p:cNvPr>
          <p:cNvSpPr txBox="1">
            <a:spLocks/>
          </p:cNvSpPr>
          <p:nvPr/>
        </p:nvSpPr>
        <p:spPr>
          <a:xfrm>
            <a:off x="648000" y="56643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/>
            <a:r>
              <a:rPr lang="fr-FR" dirty="0">
                <a:latin typeface="Century Gothic" panose="020B0502020202020204" pitchFamily="34" charset="0"/>
                <a:sym typeface="Century Gothic"/>
              </a:rPr>
              <a:t>4 Main Obstacles &amp; Corresponding Solutions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57" name="Google Shape;426;p4">
            <a:extLst>
              <a:ext uri="{FF2B5EF4-FFF2-40B4-BE49-F238E27FC236}">
                <a16:creationId xmlns:a16="http://schemas.microsoft.com/office/drawing/2014/main" id="{F7656EE4-D0A0-CB06-01B6-E46B9CEC4D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11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399;p2">
            <a:extLst>
              <a:ext uri="{FF2B5EF4-FFF2-40B4-BE49-F238E27FC236}">
                <a16:creationId xmlns:a16="http://schemas.microsoft.com/office/drawing/2014/main" id="{E0BC9450-E0CC-2C40-721F-2433ECA8503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71057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D648E0C-3632-7919-099C-5DCB6EDD5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5" b="38215"/>
          <a:stretch/>
        </p:blipFill>
        <p:spPr bwMode="auto">
          <a:xfrm>
            <a:off x="7120059" y="4738895"/>
            <a:ext cx="4167372" cy="64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17E020-F365-E496-B150-F4E429F797A4}"/>
              </a:ext>
            </a:extLst>
          </p:cNvPr>
          <p:cNvSpPr/>
          <p:nvPr/>
        </p:nvSpPr>
        <p:spPr>
          <a:xfrm>
            <a:off x="7182613" y="5100712"/>
            <a:ext cx="1125645" cy="102737"/>
          </a:xfrm>
          <a:prstGeom prst="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9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Obstacles &amp; solutions 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29" name="Google Shape;429;p4"/>
          <p:cNvSpPr txBox="1">
            <a:spLocks noGrp="1"/>
          </p:cNvSpPr>
          <p:nvPr>
            <p:ph type="body" idx="2"/>
          </p:nvPr>
        </p:nvSpPr>
        <p:spPr>
          <a:xfrm>
            <a:off x="648000" y="56643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4 Main Obstacles &amp; Corresponding Solutions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4" name="Google Shape;603;gcb211dbc6b_0_1">
            <a:extLst>
              <a:ext uri="{FF2B5EF4-FFF2-40B4-BE49-F238E27FC236}">
                <a16:creationId xmlns:a16="http://schemas.microsoft.com/office/drawing/2014/main" id="{B4118B98-71EC-049A-B488-1387AE83B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106" y="1288049"/>
            <a:ext cx="10975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Here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comes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the final step of the data procurement.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449;p4">
            <a:extLst>
              <a:ext uri="{FF2B5EF4-FFF2-40B4-BE49-F238E27FC236}">
                <a16:creationId xmlns:a16="http://schemas.microsoft.com/office/drawing/2014/main" id="{9F78EAAB-6715-1BE1-74E0-94488DA826D2}"/>
              </a:ext>
            </a:extLst>
          </p:cNvPr>
          <p:cNvSpPr/>
          <p:nvPr/>
        </p:nvSpPr>
        <p:spPr>
          <a:xfrm>
            <a:off x="648000" y="1849547"/>
            <a:ext cx="4470073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Obstacles</a:t>
            </a: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449;p4">
            <a:extLst>
              <a:ext uri="{FF2B5EF4-FFF2-40B4-BE49-F238E27FC236}">
                <a16:creationId xmlns:a16="http://schemas.microsoft.com/office/drawing/2014/main" id="{366A4B1D-30F6-0CA1-5F30-EB803A8D666E}"/>
              </a:ext>
            </a:extLst>
          </p:cNvPr>
          <p:cNvSpPr/>
          <p:nvPr/>
        </p:nvSpPr>
        <p:spPr>
          <a:xfrm>
            <a:off x="647999" y="2364840"/>
            <a:ext cx="4470073" cy="14624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 encoding issues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Google Shape;449;p4">
            <a:extLst>
              <a:ext uri="{FF2B5EF4-FFF2-40B4-BE49-F238E27FC236}">
                <a16:creationId xmlns:a16="http://schemas.microsoft.com/office/drawing/2014/main" id="{5137F8AC-ABC8-3DAA-D1EB-1E8A133AF454}"/>
              </a:ext>
            </a:extLst>
          </p:cNvPr>
          <p:cNvSpPr/>
          <p:nvPr/>
        </p:nvSpPr>
        <p:spPr>
          <a:xfrm>
            <a:off x="6992241" y="1843954"/>
            <a:ext cx="4470074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Solutions</a:t>
            </a: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449;p4">
            <a:extLst>
              <a:ext uri="{FF2B5EF4-FFF2-40B4-BE49-F238E27FC236}">
                <a16:creationId xmlns:a16="http://schemas.microsoft.com/office/drawing/2014/main" id="{1889BF44-F18C-D043-F585-9CD1AE571A14}"/>
              </a:ext>
            </a:extLst>
          </p:cNvPr>
          <p:cNvSpPr/>
          <p:nvPr/>
        </p:nvSpPr>
        <p:spPr>
          <a:xfrm>
            <a:off x="6992241" y="2379330"/>
            <a:ext cx="4470074" cy="1464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fr-FR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Latin-1</a:t>
            </a: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encoding and specification of the separator type when reading the inflation data. </a:t>
            </a: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449;p4">
            <a:extLst>
              <a:ext uri="{FF2B5EF4-FFF2-40B4-BE49-F238E27FC236}">
                <a16:creationId xmlns:a16="http://schemas.microsoft.com/office/drawing/2014/main" id="{FC2FEDEC-F4E6-8933-6DD7-3BAF5E8767D6}"/>
              </a:ext>
            </a:extLst>
          </p:cNvPr>
          <p:cNvSpPr/>
          <p:nvPr/>
        </p:nvSpPr>
        <p:spPr>
          <a:xfrm>
            <a:off x="647999" y="4003999"/>
            <a:ext cx="4470073" cy="156149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types missmatch</a:t>
            </a:r>
          </a:p>
        </p:txBody>
      </p:sp>
      <p:sp>
        <p:nvSpPr>
          <p:cNvPr id="51" name="Google Shape;449;p4">
            <a:extLst>
              <a:ext uri="{FF2B5EF4-FFF2-40B4-BE49-F238E27FC236}">
                <a16:creationId xmlns:a16="http://schemas.microsoft.com/office/drawing/2014/main" id="{CF87A0BA-CFA4-7FF2-5CE6-DBD607152339}"/>
              </a:ext>
            </a:extLst>
          </p:cNvPr>
          <p:cNvSpPr/>
          <p:nvPr/>
        </p:nvSpPr>
        <p:spPr>
          <a:xfrm>
            <a:off x="6992241" y="4006681"/>
            <a:ext cx="4470074" cy="1563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fr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Changed the data types using the </a:t>
            </a:r>
            <a:r>
              <a:rPr lang="fr-FR" b="1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astype</a:t>
            </a: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function. </a:t>
            </a: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109D46-3ABD-061E-044A-93340EC05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19" b="1250"/>
          <a:stretch/>
        </p:blipFill>
        <p:spPr bwMode="auto">
          <a:xfrm>
            <a:off x="1989063" y="4319503"/>
            <a:ext cx="1545989" cy="111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9093E6-9AD4-AF3B-CB4C-4CD8D2C83D29}"/>
              </a:ext>
            </a:extLst>
          </p:cNvPr>
          <p:cNvSpPr/>
          <p:nvPr/>
        </p:nvSpPr>
        <p:spPr>
          <a:xfrm>
            <a:off x="1956065" y="4644145"/>
            <a:ext cx="1611984" cy="11375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636E0D-79FB-C4C1-B123-B1AF1728568B}"/>
              </a:ext>
            </a:extLst>
          </p:cNvPr>
          <p:cNvSpPr/>
          <p:nvPr/>
        </p:nvSpPr>
        <p:spPr>
          <a:xfrm>
            <a:off x="1923068" y="5151585"/>
            <a:ext cx="1611984" cy="11375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71F3F72-6C9C-5F2F-E7C8-C9539742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03" y="3199048"/>
            <a:ext cx="3953664" cy="42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DB1A05B-B680-86AE-767C-8ECF4611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04" y="2824924"/>
            <a:ext cx="3953664" cy="32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26;p4">
            <a:extLst>
              <a:ext uri="{FF2B5EF4-FFF2-40B4-BE49-F238E27FC236}">
                <a16:creationId xmlns:a16="http://schemas.microsoft.com/office/drawing/2014/main" id="{C810F877-D4CE-7A5D-FE06-EE054408C5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12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438;p4">
            <a:extLst>
              <a:ext uri="{FF2B5EF4-FFF2-40B4-BE49-F238E27FC236}">
                <a16:creationId xmlns:a16="http://schemas.microsoft.com/office/drawing/2014/main" id="{F8A2FD7A-3E8A-DA07-AE9F-08DCF79ADD48}"/>
              </a:ext>
            </a:extLst>
          </p:cNvPr>
          <p:cNvSpPr/>
          <p:nvPr/>
        </p:nvSpPr>
        <p:spPr>
          <a:xfrm rot="5400000" flipH="1">
            <a:off x="4648630" y="3720996"/>
            <a:ext cx="3207324" cy="212572"/>
          </a:xfrm>
          <a:prstGeom prst="triangle">
            <a:avLst>
              <a:gd name="adj" fmla="val 49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399;p2">
            <a:extLst>
              <a:ext uri="{FF2B5EF4-FFF2-40B4-BE49-F238E27FC236}">
                <a16:creationId xmlns:a16="http://schemas.microsoft.com/office/drawing/2014/main" id="{780C9F6F-8B8A-46B9-274C-DA729853FD7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71057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1015D65-159C-B989-15A4-AF07C1DF9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58"/>
          <a:stretch/>
        </p:blipFill>
        <p:spPr bwMode="auto">
          <a:xfrm>
            <a:off x="7125881" y="3165807"/>
            <a:ext cx="4159915" cy="28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A1CF2B5-9ED5-F41D-7DF7-8DDEFB1A5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91" r="57581"/>
          <a:stretch/>
        </p:blipFill>
        <p:spPr bwMode="auto">
          <a:xfrm>
            <a:off x="7298381" y="4877139"/>
            <a:ext cx="4001020" cy="46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FFBF5B-53A3-8208-F20A-EF2014DB01E6}"/>
              </a:ext>
            </a:extLst>
          </p:cNvPr>
          <p:cNvSpPr/>
          <p:nvPr/>
        </p:nvSpPr>
        <p:spPr>
          <a:xfrm>
            <a:off x="10537990" y="4876706"/>
            <a:ext cx="728142" cy="134542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D4AF2-6D88-EDD9-1F9B-EA2CE27474FB}"/>
              </a:ext>
            </a:extLst>
          </p:cNvPr>
          <p:cNvSpPr/>
          <p:nvPr/>
        </p:nvSpPr>
        <p:spPr>
          <a:xfrm>
            <a:off x="9540790" y="5017043"/>
            <a:ext cx="728142" cy="134542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4AF3D0-83DC-2E76-49E8-846735896A4C}"/>
              </a:ext>
            </a:extLst>
          </p:cNvPr>
          <p:cNvGrpSpPr/>
          <p:nvPr/>
        </p:nvGrpSpPr>
        <p:grpSpPr>
          <a:xfrm>
            <a:off x="2998166" y="299311"/>
            <a:ext cx="6615044" cy="3460995"/>
            <a:chOff x="490874" y="431018"/>
            <a:chExt cx="7317486" cy="37249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EA6C0E-AB4A-8967-02E4-D2D27CF9A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944" t="8756" r="17945" b="23628"/>
            <a:stretch/>
          </p:blipFill>
          <p:spPr>
            <a:xfrm>
              <a:off x="2752727" y="595900"/>
              <a:ext cx="3535057" cy="3442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D4CB69-217D-DE5B-7608-963989EA5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17" r="69777" b="21283"/>
            <a:stretch/>
          </p:blipFill>
          <p:spPr>
            <a:xfrm>
              <a:off x="490874" y="583614"/>
              <a:ext cx="2261853" cy="35343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A5255A-8997-B0CC-C9D5-65451FFC5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141" b="21670"/>
            <a:stretch/>
          </p:blipFill>
          <p:spPr>
            <a:xfrm>
              <a:off x="6626831" y="431018"/>
              <a:ext cx="1181529" cy="3724933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31381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426;p4">
            <a:extLst>
              <a:ext uri="{FF2B5EF4-FFF2-40B4-BE49-F238E27FC236}">
                <a16:creationId xmlns:a16="http://schemas.microsoft.com/office/drawing/2014/main" id="{C810F877-D4CE-7A5D-FE06-EE054408C5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13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399;p2">
            <a:extLst>
              <a:ext uri="{FF2B5EF4-FFF2-40B4-BE49-F238E27FC236}">
                <a16:creationId xmlns:a16="http://schemas.microsoft.com/office/drawing/2014/main" id="{780C9F6F-8B8A-46B9-274C-DA729853FD7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597315" y="6656508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258511-951F-4699-1F1C-82541059B4ED}"/>
              </a:ext>
            </a:extLst>
          </p:cNvPr>
          <p:cNvSpPr/>
          <p:nvPr/>
        </p:nvSpPr>
        <p:spPr>
          <a:xfrm>
            <a:off x="4020529" y="1847911"/>
            <a:ext cx="4326702" cy="363793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5A0C16-1B91-51BA-3AB2-9D3BC52033D3}"/>
              </a:ext>
            </a:extLst>
          </p:cNvPr>
          <p:cNvSpPr txBox="1"/>
          <p:nvPr/>
        </p:nvSpPr>
        <p:spPr>
          <a:xfrm>
            <a:off x="5843826" y="1866183"/>
            <a:ext cx="25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1CD774-3FB2-DD13-B5A2-2F3888C2D69E}"/>
              </a:ext>
            </a:extLst>
          </p:cNvPr>
          <p:cNvSpPr txBox="1"/>
          <p:nvPr/>
        </p:nvSpPr>
        <p:spPr>
          <a:xfrm>
            <a:off x="6183880" y="1852201"/>
            <a:ext cx="25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5F656C-C96D-D11A-73C4-DA06BE3FDC62}"/>
              </a:ext>
            </a:extLst>
          </p:cNvPr>
          <p:cNvSpPr txBox="1"/>
          <p:nvPr/>
        </p:nvSpPr>
        <p:spPr>
          <a:xfrm>
            <a:off x="5355080" y="1866183"/>
            <a:ext cx="2524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9757A0-1C34-5CE3-07F6-FA0A786BF6C6}"/>
              </a:ext>
            </a:extLst>
          </p:cNvPr>
          <p:cNvSpPr txBox="1"/>
          <p:nvPr/>
        </p:nvSpPr>
        <p:spPr>
          <a:xfrm>
            <a:off x="2803883" y="1597415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con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D9724-BC63-4611-46E7-36625EE23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17" r="69777" b="21283"/>
          <a:stretch/>
        </p:blipFill>
        <p:spPr>
          <a:xfrm rot="16200000">
            <a:off x="5660599" y="3022658"/>
            <a:ext cx="2044726" cy="32838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3AC08EC-D698-B440-2012-B915C19B92F9}"/>
              </a:ext>
            </a:extLst>
          </p:cNvPr>
          <p:cNvSpPr txBox="1"/>
          <p:nvPr/>
        </p:nvSpPr>
        <p:spPr>
          <a:xfrm rot="16200000">
            <a:off x="6096257" y="5546530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con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219C26-53AA-63B6-BD37-7DC1E25BD759}"/>
              </a:ext>
            </a:extLst>
          </p:cNvPr>
          <p:cNvSpPr txBox="1"/>
          <p:nvPr/>
        </p:nvSpPr>
        <p:spPr>
          <a:xfrm>
            <a:off x="3653039" y="190690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➡️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8A4792-1535-4132-9CCB-1660243B5C9A}"/>
              </a:ext>
            </a:extLst>
          </p:cNvPr>
          <p:cNvSpPr txBox="1"/>
          <p:nvPr/>
        </p:nvSpPr>
        <p:spPr>
          <a:xfrm>
            <a:off x="5335960" y="2786835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❓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6A3D1-1304-59BD-D1B5-E310D1A1DDF1}"/>
              </a:ext>
            </a:extLst>
          </p:cNvPr>
          <p:cNvSpPr txBox="1"/>
          <p:nvPr/>
        </p:nvSpPr>
        <p:spPr>
          <a:xfrm>
            <a:off x="5337666" y="1370188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❓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01412A-984B-CAF8-5F31-44AE41CF7E14}"/>
              </a:ext>
            </a:extLst>
          </p:cNvPr>
          <p:cNvSpPr txBox="1"/>
          <p:nvPr/>
        </p:nvSpPr>
        <p:spPr>
          <a:xfrm>
            <a:off x="5896622" y="3364919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🤔</a:t>
            </a:r>
          </a:p>
        </p:txBody>
      </p:sp>
      <p:sp>
        <p:nvSpPr>
          <p:cNvPr id="43" name="Google Shape;438;p4">
            <a:extLst>
              <a:ext uri="{FF2B5EF4-FFF2-40B4-BE49-F238E27FC236}">
                <a16:creationId xmlns:a16="http://schemas.microsoft.com/office/drawing/2014/main" id="{377AEC08-C165-E8C7-DB72-8892D448322E}"/>
              </a:ext>
            </a:extLst>
          </p:cNvPr>
          <p:cNvSpPr/>
          <p:nvPr/>
        </p:nvSpPr>
        <p:spPr>
          <a:xfrm rot="5400000" flipH="1">
            <a:off x="8813209" y="1889325"/>
            <a:ext cx="2040401" cy="333175"/>
          </a:xfrm>
          <a:prstGeom prst="triangle">
            <a:avLst>
              <a:gd name="adj" fmla="val 49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9;p4">
            <a:extLst>
              <a:ext uri="{FF2B5EF4-FFF2-40B4-BE49-F238E27FC236}">
                <a16:creationId xmlns:a16="http://schemas.microsoft.com/office/drawing/2014/main" id="{562B0EFB-E318-1B16-673F-8EA75F04F0C7}"/>
              </a:ext>
            </a:extLst>
          </p:cNvPr>
          <p:cNvSpPr/>
          <p:nvPr/>
        </p:nvSpPr>
        <p:spPr>
          <a:xfrm>
            <a:off x="10233010" y="1504175"/>
            <a:ext cx="1967683" cy="118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✨ Our result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fr-FR"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❓ New findings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fr-FR" sz="1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🤔 </a:t>
            </a:r>
            <a:r>
              <a:rPr lang="fr-FR" sz="12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Missleading</a:t>
            </a:r>
            <a:r>
              <a:rPr lang="fr-FR" sz="1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2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factors</a:t>
            </a:r>
            <a:endParaRPr sz="1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D34954-2882-CFCE-6479-F5A8D89CF830}"/>
              </a:ext>
            </a:extLst>
          </p:cNvPr>
          <p:cNvSpPr txBox="1"/>
          <p:nvPr/>
        </p:nvSpPr>
        <p:spPr>
          <a:xfrm>
            <a:off x="7025413" y="3077317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❓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B1BA931-30DD-4AD9-DAEF-3D9898864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59" y="2966406"/>
            <a:ext cx="3568700" cy="3100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1F8FFF9-55E8-A0DB-6CA9-75DA2A50C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1" y="3618521"/>
            <a:ext cx="274101" cy="204472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10F9002-07CF-8FA7-421D-B90146FEC1A0}"/>
              </a:ext>
            </a:extLst>
          </p:cNvPr>
          <p:cNvSpPr txBox="1"/>
          <p:nvPr/>
        </p:nvSpPr>
        <p:spPr>
          <a:xfrm rot="16200000">
            <a:off x="6089640" y="5110233"/>
            <a:ext cx="3249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Energy consumption terrawatts hours per capita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341FEE-8717-1E9C-FD65-8145B11326CD}"/>
              </a:ext>
            </a:extLst>
          </p:cNvPr>
          <p:cNvSpPr txBox="1"/>
          <p:nvPr/>
        </p:nvSpPr>
        <p:spPr>
          <a:xfrm>
            <a:off x="1845750" y="3035319"/>
            <a:ext cx="3195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Energy consumption terrawatts hours per capita</a:t>
            </a:r>
          </a:p>
        </p:txBody>
      </p:sp>
      <p:sp>
        <p:nvSpPr>
          <p:cNvPr id="54" name="Google Shape;428;p4">
            <a:extLst>
              <a:ext uri="{FF2B5EF4-FFF2-40B4-BE49-F238E27FC236}">
                <a16:creationId xmlns:a16="http://schemas.microsoft.com/office/drawing/2014/main" id="{E3CDC13E-FEBF-F20B-D18D-F2CE522CBE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967" y="57492"/>
            <a:ext cx="383493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Our findings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80E469-A324-09F6-BBCF-FD887A85FF42}"/>
              </a:ext>
            </a:extLst>
          </p:cNvPr>
          <p:cNvSpPr txBox="1"/>
          <p:nvPr/>
        </p:nvSpPr>
        <p:spPr>
          <a:xfrm>
            <a:off x="4989280" y="75106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💥</a:t>
            </a:r>
          </a:p>
        </p:txBody>
      </p:sp>
    </p:spTree>
    <p:extLst>
      <p:ext uri="{BB962C8B-B14F-4D97-AF65-F5344CB8AC3E}">
        <p14:creationId xmlns:p14="http://schemas.microsoft.com/office/powerpoint/2010/main" val="33326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Conclusion &amp; Next Step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426;p4">
            <a:extLst>
              <a:ext uri="{FF2B5EF4-FFF2-40B4-BE49-F238E27FC236}">
                <a16:creationId xmlns:a16="http://schemas.microsoft.com/office/drawing/2014/main" id="{C810F877-D4CE-7A5D-FE06-EE054408C5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14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399;p2">
            <a:extLst>
              <a:ext uri="{FF2B5EF4-FFF2-40B4-BE49-F238E27FC236}">
                <a16:creationId xmlns:a16="http://schemas.microsoft.com/office/drawing/2014/main" id="{780C9F6F-8B8A-46B9-274C-DA729853FD7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71057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10" name="Google Shape;449;p4">
            <a:extLst>
              <a:ext uri="{FF2B5EF4-FFF2-40B4-BE49-F238E27FC236}">
                <a16:creationId xmlns:a16="http://schemas.microsoft.com/office/drawing/2014/main" id="{0D73D864-24CC-B06E-A713-068C4A3A45B8}"/>
              </a:ext>
            </a:extLst>
          </p:cNvPr>
          <p:cNvSpPr/>
          <p:nvPr/>
        </p:nvSpPr>
        <p:spPr>
          <a:xfrm>
            <a:off x="648000" y="1360341"/>
            <a:ext cx="7571767" cy="96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Successful application of the ETL approach to real-life problem.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Understandin</a:t>
            </a: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 of the ETL challenges and how to handdle them.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 of the time spent in data Transformation.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Capability to transfer the acquired skillsets to similar problems in industry.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429;p4">
            <a:extLst>
              <a:ext uri="{FF2B5EF4-FFF2-40B4-BE49-F238E27FC236}">
                <a16:creationId xmlns:a16="http://schemas.microsoft.com/office/drawing/2014/main" id="{876270F7-CEB5-DA79-6EAF-55EB280D429E}"/>
              </a:ext>
            </a:extLst>
          </p:cNvPr>
          <p:cNvSpPr txBox="1">
            <a:spLocks/>
          </p:cNvSpPr>
          <p:nvPr/>
        </p:nvSpPr>
        <p:spPr>
          <a:xfrm>
            <a:off x="648000" y="66475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/>
            <a:r>
              <a:rPr lang="fr-FR" dirty="0">
                <a:latin typeface="Century Gothic" panose="020B0502020202020204" pitchFamily="34" charset="0"/>
                <a:sym typeface="Century Gothic"/>
              </a:rPr>
              <a:t>Conclusion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4" name="Google Shape;449;p4">
            <a:extLst>
              <a:ext uri="{FF2B5EF4-FFF2-40B4-BE49-F238E27FC236}">
                <a16:creationId xmlns:a16="http://schemas.microsoft.com/office/drawing/2014/main" id="{FFCC094E-4176-E202-8E17-7791821690FB}"/>
              </a:ext>
            </a:extLst>
          </p:cNvPr>
          <p:cNvSpPr/>
          <p:nvPr/>
        </p:nvSpPr>
        <p:spPr>
          <a:xfrm>
            <a:off x="648000" y="3562931"/>
            <a:ext cx="7571767" cy="965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Perform additional preprocessing and data exploration.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 an OLAP</a:t>
            </a:r>
            <a:r>
              <a:rPr lang="en-FR" b="0" i="0" u="none" strike="noStrike" cap="none" baseline="300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(2)</a:t>
            </a:r>
            <a:r>
              <a:rPr lang="en-FR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data</a:t>
            </a: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along with AWS Cube</a:t>
            </a:r>
            <a:r>
              <a:rPr lang="en-FR" baseline="300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(3)</a:t>
            </a: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429;p4">
            <a:extLst>
              <a:ext uri="{FF2B5EF4-FFF2-40B4-BE49-F238E27FC236}">
                <a16:creationId xmlns:a16="http://schemas.microsoft.com/office/drawing/2014/main" id="{46ACC675-4ABA-B0E3-0BB3-E93503B9B0B5}"/>
              </a:ext>
            </a:extLst>
          </p:cNvPr>
          <p:cNvSpPr txBox="1">
            <a:spLocks/>
          </p:cNvSpPr>
          <p:nvPr/>
        </p:nvSpPr>
        <p:spPr>
          <a:xfrm>
            <a:off x="648000" y="2981663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/>
            <a:r>
              <a:rPr lang="fr-FR" dirty="0">
                <a:latin typeface="Century Gothic" panose="020B0502020202020204" pitchFamily="34" charset="0"/>
                <a:sym typeface="Century Gothic"/>
              </a:rPr>
              <a:t>Next Step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6" name="Google Shape;425;p4">
            <a:extLst>
              <a:ext uri="{FF2B5EF4-FFF2-40B4-BE49-F238E27FC236}">
                <a16:creationId xmlns:a16="http://schemas.microsoft.com/office/drawing/2014/main" id="{458357F3-B7B5-B540-8986-C8A39F27A1F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490787" y="6616762"/>
            <a:ext cx="6368078" cy="1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fr-FR" dirty="0">
                <a:latin typeface="Century Gothic"/>
                <a:ea typeface="Century Gothic"/>
                <a:cs typeface="Century Gothic"/>
                <a:sym typeface="Century Gothic"/>
              </a:rPr>
              <a:t>(2) </a:t>
            </a:r>
            <a:r>
              <a:rPr lang="fr-FR" dirty="0" err="1">
                <a:latin typeface="Century Gothic"/>
                <a:ea typeface="Century Gothic"/>
                <a:cs typeface="Century Gothic"/>
                <a:sym typeface="Century Gothic"/>
              </a:rPr>
              <a:t>OnLine</a:t>
            </a:r>
            <a:r>
              <a:rPr lang="fr-FR" dirty="0">
                <a:latin typeface="Century Gothic"/>
                <a:ea typeface="Century Gothic"/>
                <a:cs typeface="Century Gothic"/>
                <a:sym typeface="Century Gothic"/>
              </a:rPr>
              <a:t> Analytical Processing		</a:t>
            </a:r>
            <a:r>
              <a:rPr lang="en-US" sz="800" dirty="0">
                <a:solidFill>
                  <a:schemeClr val="tx1"/>
                </a:solidFill>
              </a:rPr>
              <a:t>(3) </a:t>
            </a:r>
            <a:r>
              <a:rPr lang="en-US" sz="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Cube</a:t>
            </a:r>
            <a:r>
              <a:rPr lang="fr-FR" dirty="0"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2483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</a:rPr>
              <a:t>15</a:t>
            </a:fld>
            <a:endParaRPr>
              <a:latin typeface="Century Gothic" panose="020B0502020202020204" pitchFamily="34" charset="0"/>
            </a:endParaRPr>
          </a:p>
        </p:txBody>
      </p:sp>
      <p:sp>
        <p:nvSpPr>
          <p:cNvPr id="418" name="Google Shape;418;p3"/>
          <p:cNvSpPr txBox="1"/>
          <p:nvPr/>
        </p:nvSpPr>
        <p:spPr>
          <a:xfrm>
            <a:off x="713312" y="540000"/>
            <a:ext cx="10943166" cy="7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800"/>
              <a:buFont typeface="Century Gothic"/>
              <a:buNone/>
            </a:pPr>
            <a:r>
              <a:rPr lang="fr-FR" sz="4800" b="0" i="0" u="none" strike="noStrike" cap="none" dirty="0">
                <a:solidFill>
                  <a:srgbClr val="FFC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Thank You For Your Attention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4E57D-191E-34D7-66B9-961A4F13A99F}"/>
              </a:ext>
            </a:extLst>
          </p:cNvPr>
          <p:cNvSpPr/>
          <p:nvPr/>
        </p:nvSpPr>
        <p:spPr>
          <a:xfrm>
            <a:off x="321549" y="6183491"/>
            <a:ext cx="1460124" cy="6650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08B377E-896D-E287-30DB-25A155F92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6247" y="3352291"/>
            <a:ext cx="3505709" cy="3505709"/>
          </a:xfrm>
          <a:prstGeom prst="rect">
            <a:avLst/>
          </a:prstGeom>
        </p:spPr>
      </p:pic>
      <p:sp>
        <p:nvSpPr>
          <p:cNvPr id="5" name="Google Shape;418;p3">
            <a:extLst>
              <a:ext uri="{FF2B5EF4-FFF2-40B4-BE49-F238E27FC236}">
                <a16:creationId xmlns:a16="http://schemas.microsoft.com/office/drawing/2014/main" id="{6B1B031A-A0AB-FC1E-504E-2E0CEC0D309F}"/>
              </a:ext>
            </a:extLst>
          </p:cNvPr>
          <p:cNvSpPr txBox="1"/>
          <p:nvPr/>
        </p:nvSpPr>
        <p:spPr>
          <a:xfrm>
            <a:off x="260530" y="2696775"/>
            <a:ext cx="10943166" cy="7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800"/>
              <a:buFont typeface="Century Gothic"/>
              <a:buNone/>
            </a:pPr>
            <a:r>
              <a:rPr lang="fr-FR" sz="4800" b="0" i="0" u="none" strike="noStrike" cap="none" dirty="0">
                <a:solidFill>
                  <a:srgbClr val="FFC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Questions?</a:t>
            </a:r>
            <a:endParaRPr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44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"/>
          <p:cNvSpPr txBox="1">
            <a:spLocks noGrp="1"/>
          </p:cNvSpPr>
          <p:nvPr>
            <p:ph type="title"/>
          </p:nvPr>
        </p:nvSpPr>
        <p:spPr>
          <a:xfrm>
            <a:off x="648000" y="540000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/>
                <a:ea typeface="Century Gothic"/>
                <a:cs typeface="Century Gothic"/>
                <a:sym typeface="Century Gothic"/>
              </a:rPr>
              <a:t>Business Intelligence – Project Final Presentation</a:t>
            </a:r>
            <a:endParaRPr dirty="0"/>
          </a:p>
        </p:txBody>
      </p:sp>
      <p:sp>
        <p:nvSpPr>
          <p:cNvPr id="402" name="Google Shape;402;p2"/>
          <p:cNvSpPr/>
          <p:nvPr/>
        </p:nvSpPr>
        <p:spPr>
          <a:xfrm>
            <a:off x="829056" y="4131551"/>
            <a:ext cx="211073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 EZZAOUOUI </a:t>
            </a:r>
            <a:b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sz="140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Aspiring</a:t>
            </a:r>
            <a: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dirty="0"/>
          </a:p>
        </p:txBody>
      </p:sp>
      <p:sp>
        <p:nvSpPr>
          <p:cNvPr id="403" name="Google Shape;403;p2"/>
          <p:cNvSpPr/>
          <p:nvPr/>
        </p:nvSpPr>
        <p:spPr>
          <a:xfrm>
            <a:off x="3302589" y="4103642"/>
            <a:ext cx="235513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Benjan ADHIKARI</a:t>
            </a:r>
            <a:b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Aspiring</a:t>
            </a:r>
            <a:r>
              <a:rPr lang="fr-FR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dirty="0"/>
          </a:p>
        </p:txBody>
      </p:sp>
      <p:sp>
        <p:nvSpPr>
          <p:cNvPr id="404" name="Google Shape;404;p2"/>
          <p:cNvSpPr/>
          <p:nvPr/>
        </p:nvSpPr>
        <p:spPr>
          <a:xfrm>
            <a:off x="6201892" y="4103643"/>
            <a:ext cx="193995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Rushit PARMAR</a:t>
            </a:r>
            <a:b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4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 algn="ctr"/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Analyst</a:t>
            </a:r>
            <a:endParaRPr dirty="0"/>
          </a:p>
        </p:txBody>
      </p:sp>
      <p:sp>
        <p:nvSpPr>
          <p:cNvPr id="405" name="Google Shape;405;p2"/>
          <p:cNvSpPr/>
          <p:nvPr/>
        </p:nvSpPr>
        <p:spPr>
          <a:xfrm>
            <a:off x="8688897" y="4103641"/>
            <a:ext cx="192873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Zoumana KEITA</a:t>
            </a:r>
            <a:b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fr-FR" sz="1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Scientist/ML Engineer</a:t>
            </a:r>
            <a:endParaRPr lang="fr-FR" dirty="0"/>
          </a:p>
        </p:txBody>
      </p:sp>
      <p:pic>
        <p:nvPicPr>
          <p:cNvPr id="408" name="Google Shape;408;p2"/>
          <p:cNvPicPr preferRelativeResize="0"/>
          <p:nvPr/>
        </p:nvPicPr>
        <p:blipFill>
          <a:blip r:embed="rId3"/>
          <a:srcRect t="12500" b="12500"/>
          <a:stretch/>
        </p:blipFill>
        <p:spPr>
          <a:xfrm>
            <a:off x="6399465" y="2314036"/>
            <a:ext cx="1544807" cy="1544807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0" name="Google Shape;410;p2"/>
          <p:cNvSpPr txBox="1">
            <a:spLocks noGrp="1"/>
          </p:cNvSpPr>
          <p:nvPr>
            <p:ph type="body" idx="4294967295"/>
          </p:nvPr>
        </p:nvSpPr>
        <p:spPr>
          <a:xfrm>
            <a:off x="658904" y="1217018"/>
            <a:ext cx="727077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FR" dirty="0">
                <a:latin typeface="Century Gothic"/>
                <a:ea typeface="Century Gothic"/>
                <a:cs typeface="Century Gothic"/>
                <a:sym typeface="Century Gothic"/>
              </a:rPr>
              <a:t>Group 7 – Team members</a:t>
            </a:r>
            <a:endParaRPr dirty="0"/>
          </a:p>
        </p:txBody>
      </p:sp>
      <p:pic>
        <p:nvPicPr>
          <p:cNvPr id="15" name="Google Shape;408;p2">
            <a:extLst>
              <a:ext uri="{FF2B5EF4-FFF2-40B4-BE49-F238E27FC236}">
                <a16:creationId xmlns:a16="http://schemas.microsoft.com/office/drawing/2014/main" id="{78B952A6-A0C1-E341-4B8D-06279642F065}"/>
              </a:ext>
            </a:extLst>
          </p:cNvPr>
          <p:cNvPicPr preferRelativeResize="0"/>
          <p:nvPr/>
        </p:nvPicPr>
        <p:blipFill>
          <a:blip r:embed="rId4"/>
          <a:srcRect t="6659" b="6659"/>
          <a:stretch/>
        </p:blipFill>
        <p:spPr>
          <a:xfrm>
            <a:off x="3730156" y="2350981"/>
            <a:ext cx="1544807" cy="1544807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" name="Google Shape;408;p2">
            <a:extLst>
              <a:ext uri="{FF2B5EF4-FFF2-40B4-BE49-F238E27FC236}">
                <a16:creationId xmlns:a16="http://schemas.microsoft.com/office/drawing/2014/main" id="{03A1DB2E-4488-1B58-D11E-63E62BB04099}"/>
              </a:ext>
            </a:extLst>
          </p:cNvPr>
          <p:cNvPicPr preferRelativeResize="0"/>
          <p:nvPr/>
        </p:nvPicPr>
        <p:blipFill>
          <a:blip r:embed="rId5"/>
          <a:srcRect l="12500" r="12500"/>
          <a:stretch/>
        </p:blipFill>
        <p:spPr>
          <a:xfrm rot="5400000">
            <a:off x="1051611" y="2378690"/>
            <a:ext cx="1544807" cy="1544807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oogle Shape;408;p2">
            <a:extLst>
              <a:ext uri="{FF2B5EF4-FFF2-40B4-BE49-F238E27FC236}">
                <a16:creationId xmlns:a16="http://schemas.microsoft.com/office/drawing/2014/main" id="{785F32E7-0710-9EC9-F524-412BA975FE8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02519" y="2286327"/>
            <a:ext cx="1544807" cy="1544807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67D963-8134-732A-F24C-044719E55743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426;p4">
            <a:extLst>
              <a:ext uri="{FF2B5EF4-FFF2-40B4-BE49-F238E27FC236}">
                <a16:creationId xmlns:a16="http://schemas.microsoft.com/office/drawing/2014/main" id="{DDC3682F-7A25-219E-3B13-119C4DE0CA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2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399;p2">
            <a:extLst>
              <a:ext uri="{FF2B5EF4-FFF2-40B4-BE49-F238E27FC236}">
                <a16:creationId xmlns:a16="http://schemas.microsoft.com/office/drawing/2014/main" id="{24739520-F736-DC64-4F3C-43B528D7807F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51393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"/>
          <p:cNvSpPr txBox="1">
            <a:spLocks noGrp="1"/>
          </p:cNvSpPr>
          <p:nvPr>
            <p:ph type="sldNum" idx="12"/>
          </p:nvPr>
        </p:nvSpPr>
        <p:spPr>
          <a:xfrm>
            <a:off x="10843696" y="6449115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</a:rPr>
              <a:t>3</a:t>
            </a:fld>
            <a:endParaRPr>
              <a:latin typeface="Century Gothic" panose="020B0502020202020204" pitchFamily="34" charset="0"/>
            </a:endParaRPr>
          </a:p>
        </p:txBody>
      </p:sp>
      <p:sp>
        <p:nvSpPr>
          <p:cNvPr id="418" name="Google Shape;418;p3"/>
          <p:cNvSpPr txBox="1"/>
          <p:nvPr/>
        </p:nvSpPr>
        <p:spPr>
          <a:xfrm>
            <a:off x="713312" y="540000"/>
            <a:ext cx="10943166" cy="79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800"/>
              <a:buFont typeface="Century Gothic"/>
              <a:buNone/>
            </a:pPr>
            <a:r>
              <a:rPr lang="fr-FR" sz="4800" b="0" i="0" u="none" strike="noStrike" cap="none">
                <a:solidFill>
                  <a:srgbClr val="FFC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Agenda</a:t>
            </a:r>
            <a:endParaRPr>
              <a:latin typeface="Century Gothic" panose="020B0502020202020204" pitchFamily="34" charset="0"/>
            </a:endParaRPr>
          </a:p>
        </p:txBody>
      </p:sp>
      <p:sp>
        <p:nvSpPr>
          <p:cNvPr id="419" name="Google Shape;419;p3"/>
          <p:cNvSpPr/>
          <p:nvPr/>
        </p:nvSpPr>
        <p:spPr>
          <a:xfrm>
            <a:off x="804677" y="1997698"/>
            <a:ext cx="663000" cy="95100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3600" tIns="45700" rIns="93600" bIns="6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 pitchFamily="34" charset="0"/>
              <a:ea typeface="Verdana"/>
              <a:cs typeface="Verdana"/>
              <a:sym typeface="Verdana"/>
            </a:endParaRPr>
          </a:p>
        </p:txBody>
      </p:sp>
      <p:sp>
        <p:nvSpPr>
          <p:cNvPr id="420" name="Google Shape;420;p3"/>
          <p:cNvSpPr txBox="1"/>
          <p:nvPr/>
        </p:nvSpPr>
        <p:spPr>
          <a:xfrm>
            <a:off x="1650646" y="1522539"/>
            <a:ext cx="7410000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3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Georgia"/>
              <a:buAutoNum type="arabicPeriod"/>
            </a:pPr>
            <a:r>
              <a:rPr lang="fr-F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Objective</a:t>
            </a:r>
            <a:endParaRPr lang="fr-FR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325000"/>
              </a:lnSpc>
              <a:buClr>
                <a:schemeClr val="lt1"/>
              </a:buClr>
              <a:buSzPts val="1600"/>
              <a:buFont typeface="Georgia"/>
              <a:buAutoNum type="arabicPeriod"/>
            </a:pPr>
            <a:r>
              <a:rPr lang="fr-FR" sz="1600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Data Procurement Strategy</a:t>
            </a:r>
          </a:p>
          <a:p>
            <a:pPr marL="342900" indent="-342900">
              <a:lnSpc>
                <a:spcPct val="325000"/>
              </a:lnSpc>
              <a:buClr>
                <a:schemeClr val="lt1"/>
              </a:buClr>
              <a:buSzPts val="1600"/>
              <a:buFont typeface="Georgia"/>
              <a:buAutoNum type="arabicPeriod"/>
            </a:pPr>
            <a:r>
              <a:rPr lang="fr-FR" sz="1600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Obstacles and Solutions</a:t>
            </a:r>
            <a:r>
              <a:rPr lang="fr-FR" sz="1600" b="0" i="0" u="none" strike="noStrike" cap="none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lang="fr-FR" baseline="30000" dirty="0">
              <a:latin typeface="Century Gothic" panose="020B0502020202020204" pitchFamily="34" charset="0"/>
              <a:ea typeface="Century Gothic"/>
            </a:endParaRPr>
          </a:p>
          <a:p>
            <a:pPr marL="342900" indent="-342900">
              <a:lnSpc>
                <a:spcPct val="325000"/>
              </a:lnSpc>
              <a:buClr>
                <a:schemeClr val="lt1"/>
              </a:buClr>
              <a:buSzPts val="1600"/>
              <a:buFont typeface="Georgia"/>
              <a:buAutoNum type="arabicPeriod"/>
            </a:pPr>
            <a:r>
              <a:rPr lang="fr-FR" sz="1600" dirty="0">
                <a:solidFill>
                  <a:schemeClr val="lt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Conclusion</a:t>
            </a:r>
          </a:p>
          <a:p>
            <a:pPr marL="342900" indent="-342900">
              <a:lnSpc>
                <a:spcPct val="325000"/>
              </a:lnSpc>
              <a:buClr>
                <a:schemeClr val="lt1"/>
              </a:buClr>
              <a:buSzPts val="1600"/>
              <a:buFont typeface="Georgia"/>
              <a:buAutoNum type="arabicPeriod"/>
            </a:pPr>
            <a:endParaRPr lang="fr-FR" sz="1600" b="0" i="0" u="none" strike="noStrike" cap="none" dirty="0">
              <a:solidFill>
                <a:schemeClr val="lt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14E57D-191E-34D7-66B9-961A4F13A99F}"/>
              </a:ext>
            </a:extLst>
          </p:cNvPr>
          <p:cNvSpPr/>
          <p:nvPr/>
        </p:nvSpPr>
        <p:spPr>
          <a:xfrm>
            <a:off x="321549" y="6183491"/>
            <a:ext cx="1460124" cy="6650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Objective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29" name="Google Shape;429;p4"/>
          <p:cNvSpPr txBox="1">
            <a:spLocks noGrp="1"/>
          </p:cNvSpPr>
          <p:nvPr>
            <p:ph type="body" idx="2"/>
          </p:nvPr>
        </p:nvSpPr>
        <p:spPr>
          <a:xfrm>
            <a:off x="648000" y="56643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Problem Statement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4" name="Google Shape;603;gcb211dbc6b_0_1">
            <a:extLst>
              <a:ext uri="{FF2B5EF4-FFF2-40B4-BE49-F238E27FC236}">
                <a16:creationId xmlns:a16="http://schemas.microsoft.com/office/drawing/2014/main" id="{B4118B98-71EC-049A-B488-1387AE83B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106" y="1391746"/>
            <a:ext cx="10975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The goal of the project is to analyze </a:t>
            </a: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whether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the population </a:t>
            </a: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growth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impacts </a:t>
            </a: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energy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consumption, </a:t>
            </a: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food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production, inflation and GDP</a:t>
            </a:r>
            <a:r>
              <a:rPr lang="fr-FR" sz="1400" baseline="30000" dirty="0">
                <a:latin typeface="Century Gothic"/>
                <a:ea typeface="Century Gothic"/>
                <a:cs typeface="Century Gothic"/>
                <a:sym typeface="Century Gothic"/>
              </a:rPr>
              <a:t>(1) 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per capita. </a:t>
            </a:r>
            <a:endParaRPr lang="fr-FR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25;p4">
            <a:extLst>
              <a:ext uri="{FF2B5EF4-FFF2-40B4-BE49-F238E27FC236}">
                <a16:creationId xmlns:a16="http://schemas.microsoft.com/office/drawing/2014/main" id="{9E4DF9EE-44E3-A023-2A8C-2317C5942BB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490787" y="6616762"/>
            <a:ext cx="7210425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/>
                <a:ea typeface="Century Gothic"/>
                <a:cs typeface="Century Gothic"/>
                <a:sym typeface="Century Gothic"/>
              </a:rPr>
              <a:t>(1) Gross Domestic Product </a:t>
            </a:r>
            <a:endParaRPr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DA51EF9-8C97-D638-4E75-4FE8A9232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2130" y="3083461"/>
            <a:ext cx="1273355" cy="127335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2287C60-DB80-92AD-2387-CAE95DE53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9507" y="1886001"/>
            <a:ext cx="833214" cy="8332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9D06A35-D78D-475D-BD03-35A1CBCB64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9507" y="2827867"/>
            <a:ext cx="891412" cy="89141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7699DD5-D89D-2F44-67A4-ECEB0F6B6F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58084" y="3911186"/>
            <a:ext cx="674258" cy="67425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CBA36E0-976A-BB81-EA0A-D018BAA137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08463" y="4832295"/>
            <a:ext cx="674258" cy="67425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13B1BDC-A826-D601-A0DF-578A390ECC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49169" y="3540909"/>
            <a:ext cx="406197" cy="406197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01D7F4-7A50-AF63-892B-B5B6FDA6ACBA}"/>
              </a:ext>
            </a:extLst>
          </p:cNvPr>
          <p:cNvCxnSpPr>
            <a:stCxn id="6" idx="3"/>
          </p:cNvCxnSpPr>
          <p:nvPr/>
        </p:nvCxnSpPr>
        <p:spPr>
          <a:xfrm flipV="1">
            <a:off x="2465485" y="3720138"/>
            <a:ext cx="1588041" cy="1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04402D-C0BF-2FD7-F247-1F5474A19920}"/>
              </a:ext>
            </a:extLst>
          </p:cNvPr>
          <p:cNvCxnSpPr>
            <a:cxnSpLocks/>
            <a:stCxn id="27" idx="3"/>
            <a:endCxn id="12" idx="1"/>
          </p:cNvCxnSpPr>
          <p:nvPr/>
        </p:nvCxnSpPr>
        <p:spPr>
          <a:xfrm flipV="1">
            <a:off x="4555366" y="2302608"/>
            <a:ext cx="1894141" cy="1441400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50D7ED-66E5-B27B-83F3-F4C2D50BD189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555366" y="3209034"/>
            <a:ext cx="2002718" cy="534974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8BB0AD-6AE1-4505-D6F2-D5BCD0A9B41A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>
            <a:off x="4555366" y="3744008"/>
            <a:ext cx="2002718" cy="504307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7F1247-6D2C-BD7B-5E53-2DCBE115D9F6}"/>
              </a:ext>
            </a:extLst>
          </p:cNvPr>
          <p:cNvCxnSpPr>
            <a:cxnSpLocks/>
            <a:stCxn id="27" idx="3"/>
            <a:endCxn id="21" idx="1"/>
          </p:cNvCxnSpPr>
          <p:nvPr/>
        </p:nvCxnSpPr>
        <p:spPr>
          <a:xfrm>
            <a:off x="4555366" y="3744008"/>
            <a:ext cx="2053097" cy="1425416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C9F4E87-3557-269C-C0F6-E1E6DB57DCF4}"/>
              </a:ext>
            </a:extLst>
          </p:cNvPr>
          <p:cNvSpPr txBox="1"/>
          <p:nvPr/>
        </p:nvSpPr>
        <p:spPr>
          <a:xfrm>
            <a:off x="1257430" y="4356817"/>
            <a:ext cx="104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Population growth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880197-CEDD-0C35-F183-170FB3DCFB03}"/>
              </a:ext>
            </a:extLst>
          </p:cNvPr>
          <p:cNvSpPr txBox="1"/>
          <p:nvPr/>
        </p:nvSpPr>
        <p:spPr>
          <a:xfrm>
            <a:off x="3828025" y="3907336"/>
            <a:ext cx="1048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Impact?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62C58B-F74F-ECC5-3F20-20055FC6089D}"/>
              </a:ext>
            </a:extLst>
          </p:cNvPr>
          <p:cNvSpPr txBox="1"/>
          <p:nvPr/>
        </p:nvSpPr>
        <p:spPr>
          <a:xfrm>
            <a:off x="7413132" y="1998188"/>
            <a:ext cx="124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Energy consumption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2B2425-BB2A-590F-651E-D9AE42A7EE48}"/>
              </a:ext>
            </a:extLst>
          </p:cNvPr>
          <p:cNvSpPr txBox="1"/>
          <p:nvPr/>
        </p:nvSpPr>
        <p:spPr>
          <a:xfrm>
            <a:off x="7407292" y="2978201"/>
            <a:ext cx="124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Food production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7245C6-434C-8DE4-13A1-518DFCA49DB7}"/>
              </a:ext>
            </a:extLst>
          </p:cNvPr>
          <p:cNvSpPr txBox="1"/>
          <p:nvPr/>
        </p:nvSpPr>
        <p:spPr>
          <a:xfrm>
            <a:off x="7407292" y="4179717"/>
            <a:ext cx="124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Inflation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608F34-9287-1ADB-EA01-628E9C360B95}"/>
              </a:ext>
            </a:extLst>
          </p:cNvPr>
          <p:cNvSpPr txBox="1"/>
          <p:nvPr/>
        </p:nvSpPr>
        <p:spPr>
          <a:xfrm>
            <a:off x="7404623" y="5030924"/>
            <a:ext cx="124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GDP Per Capita</a:t>
            </a:r>
          </a:p>
        </p:txBody>
      </p:sp>
      <p:sp>
        <p:nvSpPr>
          <p:cNvPr id="61" name="Google Shape;426;p4">
            <a:extLst>
              <a:ext uri="{FF2B5EF4-FFF2-40B4-BE49-F238E27FC236}">
                <a16:creationId xmlns:a16="http://schemas.microsoft.com/office/drawing/2014/main" id="{DBBF5D3B-6DDE-D965-3849-F143AF383D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4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399;p2">
            <a:extLst>
              <a:ext uri="{FF2B5EF4-FFF2-40B4-BE49-F238E27FC236}">
                <a16:creationId xmlns:a16="http://schemas.microsoft.com/office/drawing/2014/main" id="{4D86F22D-A5E1-6DC8-F00F-97942F40358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51393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65" name="Google Shape;603;gcb211dbc6b_0_1">
            <a:extLst>
              <a:ext uri="{FF2B5EF4-FFF2-40B4-BE49-F238E27FC236}">
                <a16:creationId xmlns:a16="http://schemas.microsoft.com/office/drawing/2014/main" id="{E59E22F0-C170-C982-D05A-96279A53F561}"/>
              </a:ext>
            </a:extLst>
          </p:cNvPr>
          <p:cNvSpPr txBox="1">
            <a:spLocks/>
          </p:cNvSpPr>
          <p:nvPr/>
        </p:nvSpPr>
        <p:spPr>
          <a:xfrm>
            <a:off x="3706761" y="5764709"/>
            <a:ext cx="3575960" cy="16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algn="ctr">
              <a:spcBef>
                <a:spcPts val="0"/>
              </a:spcBef>
              <a:buSzPts val="1400"/>
              <a:buFont typeface="Arial"/>
              <a:buNone/>
            </a:pPr>
            <a:r>
              <a:rPr lang="fr-FR" sz="800" dirty="0">
                <a:latin typeface="Century Gothic"/>
                <a:ea typeface="Century Gothic"/>
                <a:cs typeface="Century Gothic"/>
                <a:sym typeface="Century Gothic"/>
              </a:rPr>
              <a:t>Figure 1: Problem statement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Data Procurement Strategy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29" name="Google Shape;429;p4"/>
          <p:cNvSpPr txBox="1">
            <a:spLocks noGrp="1"/>
          </p:cNvSpPr>
          <p:nvPr>
            <p:ph type="body" idx="2"/>
          </p:nvPr>
        </p:nvSpPr>
        <p:spPr>
          <a:xfrm>
            <a:off x="648000" y="56643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Our ETL Approach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4" name="Google Shape;603;gcb211dbc6b_0_1">
            <a:extLst>
              <a:ext uri="{FF2B5EF4-FFF2-40B4-BE49-F238E27FC236}">
                <a16:creationId xmlns:a16="http://schemas.microsoft.com/office/drawing/2014/main" id="{B4118B98-71EC-049A-B488-1387AE83B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106" y="1391746"/>
            <a:ext cx="109758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The following steps provide a high level overview of the ETL process applied to the data procurement.  </a:t>
            </a:r>
            <a:endParaRPr lang="fr-FR" sz="14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449;p4">
            <a:extLst>
              <a:ext uri="{FF2B5EF4-FFF2-40B4-BE49-F238E27FC236}">
                <a16:creationId xmlns:a16="http://schemas.microsoft.com/office/drawing/2014/main" id="{856E7611-E66F-C31F-CD30-6FFFDDC71627}"/>
              </a:ext>
            </a:extLst>
          </p:cNvPr>
          <p:cNvSpPr/>
          <p:nvPr/>
        </p:nvSpPr>
        <p:spPr>
          <a:xfrm>
            <a:off x="658107" y="2914307"/>
            <a:ext cx="3129105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lang="fr-FR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xtract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Google Shape;449;p4">
            <a:extLst>
              <a:ext uri="{FF2B5EF4-FFF2-40B4-BE49-F238E27FC236}">
                <a16:creationId xmlns:a16="http://schemas.microsoft.com/office/drawing/2014/main" id="{95D2DD20-E936-28F2-5297-18A46A3351B5}"/>
              </a:ext>
            </a:extLst>
          </p:cNvPr>
          <p:cNvSpPr/>
          <p:nvPr/>
        </p:nvSpPr>
        <p:spPr>
          <a:xfrm>
            <a:off x="658106" y="3297624"/>
            <a:ext cx="3129105" cy="15147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fr-FR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Extraction via internet</a:t>
            </a:r>
            <a:endParaRPr lang="fr-FR" b="0" i="0" u="none" strike="noStrike" cap="none" baseline="30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fr-FR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 Scraping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438;p4">
            <a:extLst>
              <a:ext uri="{FF2B5EF4-FFF2-40B4-BE49-F238E27FC236}">
                <a16:creationId xmlns:a16="http://schemas.microsoft.com/office/drawing/2014/main" id="{4E8DB9E2-D150-401E-D9A3-3ACA28B99A94}"/>
              </a:ext>
            </a:extLst>
          </p:cNvPr>
          <p:cNvSpPr/>
          <p:nvPr/>
        </p:nvSpPr>
        <p:spPr>
          <a:xfrm rot="10800000" flipH="1">
            <a:off x="658107" y="4840410"/>
            <a:ext cx="3129104" cy="245726"/>
          </a:xfrm>
          <a:prstGeom prst="triangle">
            <a:avLst>
              <a:gd name="adj" fmla="val 49278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608708-42F9-CA9F-7E60-558CCCEE578D}"/>
              </a:ext>
            </a:extLst>
          </p:cNvPr>
          <p:cNvSpPr/>
          <p:nvPr/>
        </p:nvSpPr>
        <p:spPr>
          <a:xfrm>
            <a:off x="724223" y="2951335"/>
            <a:ext cx="205273" cy="1959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7" name="Google Shape;449;p4">
            <a:extLst>
              <a:ext uri="{FF2B5EF4-FFF2-40B4-BE49-F238E27FC236}">
                <a16:creationId xmlns:a16="http://schemas.microsoft.com/office/drawing/2014/main" id="{1ABFD209-580F-27BF-03FA-3FA02B55DD28}"/>
              </a:ext>
            </a:extLst>
          </p:cNvPr>
          <p:cNvSpPr/>
          <p:nvPr/>
        </p:nvSpPr>
        <p:spPr>
          <a:xfrm>
            <a:off x="4528162" y="2914307"/>
            <a:ext cx="3129104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fr-FR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ransform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449;p4">
            <a:extLst>
              <a:ext uri="{FF2B5EF4-FFF2-40B4-BE49-F238E27FC236}">
                <a16:creationId xmlns:a16="http://schemas.microsoft.com/office/drawing/2014/main" id="{2FA19723-4D3A-8EB0-A38E-A7F88844EE2B}"/>
              </a:ext>
            </a:extLst>
          </p:cNvPr>
          <p:cNvSpPr/>
          <p:nvPr/>
        </p:nvSpPr>
        <p:spPr>
          <a:xfrm>
            <a:off x="4528160" y="3297624"/>
            <a:ext cx="3129104" cy="15147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cleaning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enrichment</a:t>
            </a:r>
          </a:p>
          <a:p>
            <a:pPr marR="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438;p4">
            <a:extLst>
              <a:ext uri="{FF2B5EF4-FFF2-40B4-BE49-F238E27FC236}">
                <a16:creationId xmlns:a16="http://schemas.microsoft.com/office/drawing/2014/main" id="{5B7AE0E9-C0ED-658B-0BE6-BAAE053C007E}"/>
              </a:ext>
            </a:extLst>
          </p:cNvPr>
          <p:cNvSpPr/>
          <p:nvPr/>
        </p:nvSpPr>
        <p:spPr>
          <a:xfrm rot="10800000" flipH="1">
            <a:off x="4528158" y="4840409"/>
            <a:ext cx="3129103" cy="276999"/>
          </a:xfrm>
          <a:prstGeom prst="triangle">
            <a:avLst>
              <a:gd name="adj" fmla="val 49278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69A913-8A66-963D-F7DF-EA505CD67CC0}"/>
              </a:ext>
            </a:extLst>
          </p:cNvPr>
          <p:cNvSpPr/>
          <p:nvPr/>
        </p:nvSpPr>
        <p:spPr>
          <a:xfrm>
            <a:off x="4594277" y="2951335"/>
            <a:ext cx="205273" cy="1959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11" name="Google Shape;449;p4">
            <a:extLst>
              <a:ext uri="{FF2B5EF4-FFF2-40B4-BE49-F238E27FC236}">
                <a16:creationId xmlns:a16="http://schemas.microsoft.com/office/drawing/2014/main" id="{696500BE-73A7-7131-6D8C-2F3DC1C3450C}"/>
              </a:ext>
            </a:extLst>
          </p:cNvPr>
          <p:cNvSpPr/>
          <p:nvPr/>
        </p:nvSpPr>
        <p:spPr>
          <a:xfrm>
            <a:off x="8452435" y="2914307"/>
            <a:ext cx="3129104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fr-FR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oad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449;p4">
            <a:extLst>
              <a:ext uri="{FF2B5EF4-FFF2-40B4-BE49-F238E27FC236}">
                <a16:creationId xmlns:a16="http://schemas.microsoft.com/office/drawing/2014/main" id="{F12F63DA-3577-A9E9-CC20-03383CF034B9}"/>
              </a:ext>
            </a:extLst>
          </p:cNvPr>
          <p:cNvSpPr/>
          <p:nvPr/>
        </p:nvSpPr>
        <p:spPr>
          <a:xfrm>
            <a:off x="8452433" y="3297624"/>
            <a:ext cx="3129104" cy="15147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merged into a single file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438;p4">
            <a:extLst>
              <a:ext uri="{FF2B5EF4-FFF2-40B4-BE49-F238E27FC236}">
                <a16:creationId xmlns:a16="http://schemas.microsoft.com/office/drawing/2014/main" id="{1FC2B029-6CB9-BF02-9B75-2B93505AEA99}"/>
              </a:ext>
            </a:extLst>
          </p:cNvPr>
          <p:cNvSpPr/>
          <p:nvPr/>
        </p:nvSpPr>
        <p:spPr>
          <a:xfrm rot="10800000" flipH="1">
            <a:off x="8452431" y="4840410"/>
            <a:ext cx="3129104" cy="245726"/>
          </a:xfrm>
          <a:prstGeom prst="triangle">
            <a:avLst>
              <a:gd name="adj" fmla="val 49278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89183B3-ADB2-7389-6EDD-412EE712B43D}"/>
              </a:ext>
            </a:extLst>
          </p:cNvPr>
          <p:cNvSpPr/>
          <p:nvPr/>
        </p:nvSpPr>
        <p:spPr>
          <a:xfrm>
            <a:off x="8518550" y="2951335"/>
            <a:ext cx="205273" cy="1959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DA7397-09F6-B566-62AE-C01CF8447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09" y="4500729"/>
            <a:ext cx="831397" cy="2464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337412-76CE-8A34-FF0F-96389CDE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010" y="4454947"/>
            <a:ext cx="831397" cy="2464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10B3F2B-D199-6C21-DB71-E8799CB3457E}"/>
              </a:ext>
            </a:extLst>
          </p:cNvPr>
          <p:cNvSpPr txBox="1"/>
          <p:nvPr/>
        </p:nvSpPr>
        <p:spPr>
          <a:xfrm>
            <a:off x="1051610" y="448223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🌏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FBF44DA-DFA4-C06E-F06B-179B4939E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6870" y="4294350"/>
            <a:ext cx="373614" cy="37361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4EA1A90-9BF1-9CA6-22F8-29C328322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5451" y="4425090"/>
            <a:ext cx="317207" cy="3172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DEA866-6316-550E-5224-122294516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299" y="4358983"/>
            <a:ext cx="831397" cy="246496"/>
          </a:xfrm>
          <a:prstGeom prst="rect">
            <a:avLst/>
          </a:prstGeom>
        </p:spPr>
      </p:pic>
      <p:sp>
        <p:nvSpPr>
          <p:cNvPr id="25" name="Google Shape;426;p4">
            <a:extLst>
              <a:ext uri="{FF2B5EF4-FFF2-40B4-BE49-F238E27FC236}">
                <a16:creationId xmlns:a16="http://schemas.microsoft.com/office/drawing/2014/main" id="{94E83743-8966-BC51-0B10-9B59930A88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5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399;p2">
            <a:extLst>
              <a:ext uri="{FF2B5EF4-FFF2-40B4-BE49-F238E27FC236}">
                <a16:creationId xmlns:a16="http://schemas.microsoft.com/office/drawing/2014/main" id="{4D588D0A-F511-2629-B377-94AA6503ABF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51393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254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Data Procurement Strategy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29" name="Google Shape;429;p4"/>
          <p:cNvSpPr txBox="1">
            <a:spLocks noGrp="1"/>
          </p:cNvSpPr>
          <p:nvPr>
            <p:ph type="body" idx="2"/>
          </p:nvPr>
        </p:nvSpPr>
        <p:spPr>
          <a:xfrm>
            <a:off x="648000" y="56643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Extraction - About the Data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3B16A1-A262-9B9A-ECE4-7B732EB4543E}"/>
              </a:ext>
            </a:extLst>
          </p:cNvPr>
          <p:cNvSpPr txBox="1"/>
          <p:nvPr/>
        </p:nvSpPr>
        <p:spPr>
          <a:xfrm rot="1651885">
            <a:off x="2732912" y="5397978"/>
            <a:ext cx="109959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4" name="Google Shape;603;gcb211dbc6b_0_1">
            <a:extLst>
              <a:ext uri="{FF2B5EF4-FFF2-40B4-BE49-F238E27FC236}">
                <a16:creationId xmlns:a16="http://schemas.microsoft.com/office/drawing/2014/main" id="{B4118B98-71EC-049A-B488-1387AE83B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106" y="1288049"/>
            <a:ext cx="10975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We collected data from multiple websites, in addition to web scraping. </a:t>
            </a:r>
            <a:endParaRPr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8">
            <a:extLst>
              <a:ext uri="{FF2B5EF4-FFF2-40B4-BE49-F238E27FC236}">
                <a16:creationId xmlns:a16="http://schemas.microsoft.com/office/drawing/2014/main" id="{9F382608-77C0-07F8-2CE9-B59959B1B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822160"/>
              </p:ext>
            </p:extLst>
          </p:nvPr>
        </p:nvGraphicFramePr>
        <p:xfrm>
          <a:off x="648000" y="1847039"/>
          <a:ext cx="9853460" cy="380131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778621">
                  <a:extLst>
                    <a:ext uri="{9D8B030D-6E8A-4147-A177-3AD203B41FA5}">
                      <a16:colId xmlns:a16="http://schemas.microsoft.com/office/drawing/2014/main" val="4006776452"/>
                    </a:ext>
                  </a:extLst>
                </a:gridCol>
                <a:gridCol w="4247227">
                  <a:extLst>
                    <a:ext uri="{9D8B030D-6E8A-4147-A177-3AD203B41FA5}">
                      <a16:colId xmlns:a16="http://schemas.microsoft.com/office/drawing/2014/main" val="3295753932"/>
                    </a:ext>
                  </a:extLst>
                </a:gridCol>
                <a:gridCol w="2413591">
                  <a:extLst>
                    <a:ext uri="{9D8B030D-6E8A-4147-A177-3AD203B41FA5}">
                      <a16:colId xmlns:a16="http://schemas.microsoft.com/office/drawing/2014/main" val="720843865"/>
                    </a:ext>
                  </a:extLst>
                </a:gridCol>
                <a:gridCol w="1414021">
                  <a:extLst>
                    <a:ext uri="{9D8B030D-6E8A-4147-A177-3AD203B41FA5}">
                      <a16:colId xmlns:a16="http://schemas.microsoft.com/office/drawing/2014/main" val="496717615"/>
                    </a:ext>
                  </a:extLst>
                </a:gridCol>
              </a:tblGrid>
              <a:tr h="3776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Data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Strategy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511670"/>
                  </a:ext>
                </a:extLst>
              </a:tr>
              <a:tr h="427976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entury Gothic" panose="020B0502020202020204" pitchFamily="34" charset="0"/>
                        </a:rPr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The area of a given country.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World Population Review</a:t>
                      </a:r>
                      <a:endParaRPr lang="en-US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 dirty="0">
                        <a:latin typeface="Century Gothic" panose="020B050202020202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CSV dumps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667823"/>
                  </a:ext>
                </a:extLst>
              </a:tr>
              <a:tr h="406295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entury Gothic" panose="020B0502020202020204" pitchFamily="34" charset="0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The name of a country.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CountryCode</a:t>
                      </a:r>
                      <a:endParaRPr lang="en-US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Csv dumps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916426"/>
                  </a:ext>
                </a:extLst>
              </a:tr>
              <a:tr h="453115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entury Gothic" panose="020B0502020202020204" pitchFamily="34" charset="0"/>
                        </a:rPr>
                        <a:t>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Country’s energy consumption in terawhatt-hours.  </a:t>
                      </a:r>
                      <a:endParaRPr lang="en-US" sz="1200" dirty="0">
                        <a:solidFill>
                          <a:srgbClr val="FF000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GitHub</a:t>
                      </a:r>
                      <a:endParaRPr lang="en-US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Csv dumps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849431"/>
                  </a:ext>
                </a:extLst>
              </a:tr>
              <a:tr h="443060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entury Gothic" panose="020B0502020202020204" pitchFamily="34" charset="0"/>
                        </a:rPr>
                        <a:t>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Agricultural production for a given country in tones.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Visual Capitalist</a:t>
                      </a:r>
                      <a:endParaRPr lang="en-US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Csv dumps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113338"/>
                  </a:ext>
                </a:extLst>
              </a:tr>
              <a:tr h="424206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entury Gothic" panose="020B0502020202020204" pitchFamily="34" charset="0"/>
                        </a:rPr>
                        <a:t>GDP Per Capita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Gross Domestic Product of a given country ($).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The World Bank</a:t>
                      </a:r>
                      <a:endParaRPr lang="en-US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Csv dumps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395427"/>
                  </a:ext>
                </a:extLst>
              </a:tr>
              <a:tr h="40500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entury Gothic" panose="020B0502020202020204" pitchFamily="34" charset="0"/>
                        </a:rPr>
                        <a:t>Inflation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The inflation level within a country.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The World Bank</a:t>
                      </a:r>
                      <a:endParaRPr lang="en-US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Csv dumps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599638"/>
                  </a:ext>
                </a:extLst>
              </a:tr>
              <a:tr h="431986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entury Gothic" panose="020B0502020202020204" pitchFamily="34" charset="0"/>
                        </a:rPr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The population density of a country.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Kaggle</a:t>
                      </a:r>
                      <a:endParaRPr lang="en-US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Csv dumps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340295"/>
                  </a:ext>
                </a:extLst>
              </a:tr>
              <a:tr h="431986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entury Gothic" panose="020B0502020202020204" pitchFamily="34" charset="0"/>
                        </a:rPr>
                        <a:t>Country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latin typeface="Century Gothic" panose="020B0502020202020204" pitchFamily="34" charset="0"/>
                        </a:rPr>
                        <a:t>A sequence of letters representing a country.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CountryCode</a:t>
                      </a:r>
                      <a:endParaRPr lang="en-US" sz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</a:rPr>
                        <a:t>Web scraping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003741"/>
                  </a:ext>
                </a:extLst>
              </a:tr>
            </a:tbl>
          </a:graphicData>
        </a:graphic>
      </p:graphicFrame>
      <p:sp>
        <p:nvSpPr>
          <p:cNvPr id="6" name="Google Shape;426;p4">
            <a:extLst>
              <a:ext uri="{FF2B5EF4-FFF2-40B4-BE49-F238E27FC236}">
                <a16:creationId xmlns:a16="http://schemas.microsoft.com/office/drawing/2014/main" id="{CCDD0737-55ED-DCFB-ADB3-78C4E697E8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6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399;p2">
            <a:extLst>
              <a:ext uri="{FF2B5EF4-FFF2-40B4-BE49-F238E27FC236}">
                <a16:creationId xmlns:a16="http://schemas.microsoft.com/office/drawing/2014/main" id="{4930DAD2-22CC-FEFF-CBDA-4F9E6E0562C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51393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9" name="Google Shape;603;gcb211dbc6b_0_1">
            <a:extLst>
              <a:ext uri="{FF2B5EF4-FFF2-40B4-BE49-F238E27FC236}">
                <a16:creationId xmlns:a16="http://schemas.microsoft.com/office/drawing/2014/main" id="{3624D6A4-E0E5-D75D-46EB-5400F12364C5}"/>
              </a:ext>
            </a:extLst>
          </p:cNvPr>
          <p:cNvSpPr txBox="1">
            <a:spLocks/>
          </p:cNvSpPr>
          <p:nvPr/>
        </p:nvSpPr>
        <p:spPr>
          <a:xfrm>
            <a:off x="3706761" y="5764709"/>
            <a:ext cx="3575960" cy="16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algn="ctr">
              <a:spcBef>
                <a:spcPts val="0"/>
              </a:spcBef>
              <a:buSzPts val="1400"/>
              <a:buFont typeface="Arial"/>
              <a:buNone/>
            </a:pPr>
            <a:r>
              <a:rPr lang="fr-FR" sz="800" dirty="0">
                <a:latin typeface="Century Gothic"/>
                <a:ea typeface="Century Gothic"/>
                <a:cs typeface="Century Gothic"/>
                <a:sym typeface="Century Gothic"/>
              </a:rPr>
              <a:t>Table 1: Data Source Description</a:t>
            </a:r>
          </a:p>
        </p:txBody>
      </p:sp>
    </p:spTree>
    <p:extLst>
      <p:ext uri="{BB962C8B-B14F-4D97-AF65-F5344CB8AC3E}">
        <p14:creationId xmlns:p14="http://schemas.microsoft.com/office/powerpoint/2010/main" val="85943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"/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7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Data Procurement Strategy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29" name="Google Shape;429;p4"/>
          <p:cNvSpPr txBox="1">
            <a:spLocks noGrp="1"/>
          </p:cNvSpPr>
          <p:nvPr>
            <p:ph type="body" idx="2"/>
          </p:nvPr>
        </p:nvSpPr>
        <p:spPr>
          <a:xfrm>
            <a:off x="648000" y="56643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Transformation – Data Cleaning &amp; Enrichment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4" name="Google Shape;603;gcb211dbc6b_0_1">
            <a:extLst>
              <a:ext uri="{FF2B5EF4-FFF2-40B4-BE49-F238E27FC236}">
                <a16:creationId xmlns:a16="http://schemas.microsoft.com/office/drawing/2014/main" id="{B4118B98-71EC-049A-B488-1387AE83B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106" y="1288049"/>
            <a:ext cx="10975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After collection all the data, the goal was to clean individual data for further combination.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449;p4">
            <a:extLst>
              <a:ext uri="{FF2B5EF4-FFF2-40B4-BE49-F238E27FC236}">
                <a16:creationId xmlns:a16="http://schemas.microsoft.com/office/drawing/2014/main" id="{E203307A-33FB-1BF2-86FE-85E75EB20BB7}"/>
              </a:ext>
            </a:extLst>
          </p:cNvPr>
          <p:cNvSpPr/>
          <p:nvPr/>
        </p:nvSpPr>
        <p:spPr>
          <a:xfrm>
            <a:off x="761800" y="3617667"/>
            <a:ext cx="4470073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Column selection</a:t>
            </a: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449;p4">
            <a:extLst>
              <a:ext uri="{FF2B5EF4-FFF2-40B4-BE49-F238E27FC236}">
                <a16:creationId xmlns:a16="http://schemas.microsoft.com/office/drawing/2014/main" id="{E51A7002-EC80-E9A2-B1FB-00D3345D1F87}"/>
              </a:ext>
            </a:extLst>
          </p:cNvPr>
          <p:cNvSpPr/>
          <p:nvPr/>
        </p:nvSpPr>
        <p:spPr>
          <a:xfrm>
            <a:off x="761799" y="4000984"/>
            <a:ext cx="4470073" cy="96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Select relevant columns for the analysis.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836F66F-AC8C-14D2-F74D-22E102C990C9}"/>
              </a:ext>
            </a:extLst>
          </p:cNvPr>
          <p:cNvSpPr/>
          <p:nvPr/>
        </p:nvSpPr>
        <p:spPr>
          <a:xfrm>
            <a:off x="827917" y="3654695"/>
            <a:ext cx="205273" cy="1959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16" name="Google Shape;449;p4">
            <a:extLst>
              <a:ext uri="{FF2B5EF4-FFF2-40B4-BE49-F238E27FC236}">
                <a16:creationId xmlns:a16="http://schemas.microsoft.com/office/drawing/2014/main" id="{0AE27286-4862-DCF0-BE30-514487F959FA}"/>
              </a:ext>
            </a:extLst>
          </p:cNvPr>
          <p:cNvSpPr/>
          <p:nvPr/>
        </p:nvSpPr>
        <p:spPr>
          <a:xfrm>
            <a:off x="5871131" y="3612074"/>
            <a:ext cx="4470074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Column normalization</a:t>
            </a: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Google Shape;449;p4">
            <a:extLst>
              <a:ext uri="{FF2B5EF4-FFF2-40B4-BE49-F238E27FC236}">
                <a16:creationId xmlns:a16="http://schemas.microsoft.com/office/drawing/2014/main" id="{CD5329FD-AEAB-62EB-E8C6-AA66D38B8056}"/>
              </a:ext>
            </a:extLst>
          </p:cNvPr>
          <p:cNvSpPr/>
          <p:nvPr/>
        </p:nvSpPr>
        <p:spPr>
          <a:xfrm>
            <a:off x="5871130" y="3995391"/>
            <a:ext cx="4470074" cy="965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some columns into observations.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Rename some colums for standardization. </a:t>
            </a: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CA15AAC-2FCB-7CA5-357E-B58A9B4D8B8E}"/>
              </a:ext>
            </a:extLst>
          </p:cNvPr>
          <p:cNvSpPr/>
          <p:nvPr/>
        </p:nvSpPr>
        <p:spPr>
          <a:xfrm>
            <a:off x="5937247" y="3649102"/>
            <a:ext cx="205273" cy="1959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1" name="Google Shape;449;p4">
            <a:extLst>
              <a:ext uri="{FF2B5EF4-FFF2-40B4-BE49-F238E27FC236}">
                <a16:creationId xmlns:a16="http://schemas.microsoft.com/office/drawing/2014/main" id="{458B6CCC-8121-8176-3177-68607E148311}"/>
              </a:ext>
            </a:extLst>
          </p:cNvPr>
          <p:cNvSpPr/>
          <p:nvPr/>
        </p:nvSpPr>
        <p:spPr>
          <a:xfrm>
            <a:off x="751694" y="5087943"/>
            <a:ext cx="4470072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types normali</a:t>
            </a:r>
            <a:r>
              <a:rPr lang="fr-FR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zation</a:t>
            </a: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449;p4">
            <a:extLst>
              <a:ext uri="{FF2B5EF4-FFF2-40B4-BE49-F238E27FC236}">
                <a16:creationId xmlns:a16="http://schemas.microsoft.com/office/drawing/2014/main" id="{8D1DF5AA-6AB9-F953-7756-9CF3018B2538}"/>
              </a:ext>
            </a:extLst>
          </p:cNvPr>
          <p:cNvSpPr/>
          <p:nvPr/>
        </p:nvSpPr>
        <p:spPr>
          <a:xfrm>
            <a:off x="751693" y="5471260"/>
            <a:ext cx="4470072" cy="9457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Change data types of the columns for further merge.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03AAE1-3A3B-DA68-E45F-6B6A5CD11DF2}"/>
              </a:ext>
            </a:extLst>
          </p:cNvPr>
          <p:cNvSpPr/>
          <p:nvPr/>
        </p:nvSpPr>
        <p:spPr>
          <a:xfrm>
            <a:off x="817810" y="5124971"/>
            <a:ext cx="205273" cy="1959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27" name="Google Shape;449;p4">
            <a:extLst>
              <a:ext uri="{FF2B5EF4-FFF2-40B4-BE49-F238E27FC236}">
                <a16:creationId xmlns:a16="http://schemas.microsoft.com/office/drawing/2014/main" id="{B92E89A2-0182-0064-9E16-5303B008F6A7}"/>
              </a:ext>
            </a:extLst>
          </p:cNvPr>
          <p:cNvSpPr/>
          <p:nvPr/>
        </p:nvSpPr>
        <p:spPr>
          <a:xfrm>
            <a:off x="5871130" y="5063557"/>
            <a:ext cx="4470071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enrichment</a:t>
            </a: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449;p4">
            <a:extLst>
              <a:ext uri="{FF2B5EF4-FFF2-40B4-BE49-F238E27FC236}">
                <a16:creationId xmlns:a16="http://schemas.microsoft.com/office/drawing/2014/main" id="{2F2F0D35-75BE-4446-1286-5C7E70086998}"/>
              </a:ext>
            </a:extLst>
          </p:cNvPr>
          <p:cNvSpPr/>
          <p:nvPr/>
        </p:nvSpPr>
        <p:spPr>
          <a:xfrm>
            <a:off x="5871129" y="5446874"/>
            <a:ext cx="4470071" cy="9655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new colums for more granularity.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Missing values management. 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51B5C96-2E23-AB35-665D-06224BF22F39}"/>
              </a:ext>
            </a:extLst>
          </p:cNvPr>
          <p:cNvSpPr/>
          <p:nvPr/>
        </p:nvSpPr>
        <p:spPr>
          <a:xfrm>
            <a:off x="5937247" y="5100585"/>
            <a:ext cx="205273" cy="1959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0B38A3-9E08-2043-5CDE-3A8E25E50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1"/>
          <a:stretch/>
        </p:blipFill>
        <p:spPr bwMode="auto">
          <a:xfrm>
            <a:off x="3879420" y="1668582"/>
            <a:ext cx="5514545" cy="161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68FD6B9E-CDDC-391A-147A-F66D02341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6"/>
          <a:stretch/>
        </p:blipFill>
        <p:spPr bwMode="auto">
          <a:xfrm>
            <a:off x="9702815" y="1659249"/>
            <a:ext cx="2346830" cy="162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66027D-79B9-870F-7D89-3823CEC939A9}"/>
              </a:ext>
            </a:extLst>
          </p:cNvPr>
          <p:cNvSpPr/>
          <p:nvPr/>
        </p:nvSpPr>
        <p:spPr>
          <a:xfrm>
            <a:off x="7130413" y="1615864"/>
            <a:ext cx="2346829" cy="253418"/>
          </a:xfrm>
          <a:prstGeom prst="rect">
            <a:avLst/>
          </a:prstGeom>
          <a:noFill/>
          <a:ln w="158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294565-79C0-C63A-3444-649CAFF83EF4}"/>
              </a:ext>
            </a:extLst>
          </p:cNvPr>
          <p:cNvSpPr/>
          <p:nvPr/>
        </p:nvSpPr>
        <p:spPr>
          <a:xfrm rot="5400000">
            <a:off x="10186126" y="2286466"/>
            <a:ext cx="1717618" cy="402481"/>
          </a:xfrm>
          <a:prstGeom prst="rect">
            <a:avLst/>
          </a:prstGeom>
          <a:noFill/>
          <a:ln w="158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rved Left Arrow 33">
            <a:extLst>
              <a:ext uri="{FF2B5EF4-FFF2-40B4-BE49-F238E27FC236}">
                <a16:creationId xmlns:a16="http://schemas.microsoft.com/office/drawing/2014/main" id="{7BDA1718-1A9C-48D2-3AF0-5C7222203A5B}"/>
              </a:ext>
            </a:extLst>
          </p:cNvPr>
          <p:cNvSpPr/>
          <p:nvPr/>
        </p:nvSpPr>
        <p:spPr>
          <a:xfrm rot="16200000">
            <a:off x="9791009" y="112752"/>
            <a:ext cx="729397" cy="2132435"/>
          </a:xfrm>
          <a:prstGeom prst="curvedLeftArrow">
            <a:avLst/>
          </a:prstGeom>
          <a:noFill/>
          <a:ln w="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FF881C-43D0-A3EA-CCFE-495836A27D39}"/>
              </a:ext>
            </a:extLst>
          </p:cNvPr>
          <p:cNvSpPr txBox="1"/>
          <p:nvPr/>
        </p:nvSpPr>
        <p:spPr>
          <a:xfrm>
            <a:off x="9262861" y="969222"/>
            <a:ext cx="154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Century Gothic" panose="020B0502020202020204" pitchFamily="34" charset="0"/>
              </a:rPr>
              <a:t>Columns into observations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442E12-A49D-0DCB-5481-EF20FC885E96}"/>
              </a:ext>
            </a:extLst>
          </p:cNvPr>
          <p:cNvCxnSpPr/>
          <p:nvPr/>
        </p:nvCxnSpPr>
        <p:spPr>
          <a:xfrm>
            <a:off x="9947562" y="4376549"/>
            <a:ext cx="10714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0417568-CBA0-47EF-9DC0-B4498D538410}"/>
              </a:ext>
            </a:extLst>
          </p:cNvPr>
          <p:cNvCxnSpPr/>
          <p:nvPr/>
        </p:nvCxnSpPr>
        <p:spPr>
          <a:xfrm flipV="1">
            <a:off x="11018980" y="3369786"/>
            <a:ext cx="0" cy="100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Google Shape;399;p2">
            <a:extLst>
              <a:ext uri="{FF2B5EF4-FFF2-40B4-BE49-F238E27FC236}">
                <a16:creationId xmlns:a16="http://schemas.microsoft.com/office/drawing/2014/main" id="{A9818460-813B-9DEB-C764-F8D49B3C8BF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51393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76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Data Procurement Strategy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29" name="Google Shape;429;p4"/>
          <p:cNvSpPr txBox="1">
            <a:spLocks noGrp="1"/>
          </p:cNvSpPr>
          <p:nvPr>
            <p:ph type="body" idx="2"/>
          </p:nvPr>
        </p:nvSpPr>
        <p:spPr>
          <a:xfrm>
            <a:off x="648000" y="56643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Load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4" name="Google Shape;603;gcb211dbc6b_0_1">
            <a:extLst>
              <a:ext uri="{FF2B5EF4-FFF2-40B4-BE49-F238E27FC236}">
                <a16:creationId xmlns:a16="http://schemas.microsoft.com/office/drawing/2014/main" id="{B4118B98-71EC-049A-B488-1387AE83B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106" y="1288049"/>
            <a:ext cx="10975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Here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400" dirty="0" err="1">
                <a:latin typeface="Century Gothic"/>
                <a:ea typeface="Century Gothic"/>
                <a:cs typeface="Century Gothic"/>
                <a:sym typeface="Century Gothic"/>
              </a:rPr>
              <a:t>comes</a:t>
            </a: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 the final step of the data procurement.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006171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869BDC7-B2F7-2A82-4179-67EDB9AD3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45" y="2803024"/>
            <a:ext cx="710938" cy="71093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C67F8D3-9C33-499B-BD1B-EEAFB6AE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45" y="3758538"/>
            <a:ext cx="710938" cy="7109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3FE1B08-48ED-7412-0D9C-AA7B26159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45" y="4694099"/>
            <a:ext cx="710938" cy="7109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703E06-F8AA-FF94-7488-D9015084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45" y="5859378"/>
            <a:ext cx="710938" cy="71093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728C6A1-3F42-274B-02BD-AA6B098F5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3649" y="3593243"/>
            <a:ext cx="1906606" cy="19066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213C8E-A711-83DF-A9AB-D54C3D56BD23}"/>
              </a:ext>
            </a:extLst>
          </p:cNvPr>
          <p:cNvCxnSpPr>
            <a:cxnSpLocks/>
          </p:cNvCxnSpPr>
          <p:nvPr/>
        </p:nvCxnSpPr>
        <p:spPr>
          <a:xfrm>
            <a:off x="1855310" y="3218436"/>
            <a:ext cx="2762054" cy="1393427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DAFD59-4B7C-3B1D-DBC2-8D1F8AE49E9A}"/>
              </a:ext>
            </a:extLst>
          </p:cNvPr>
          <p:cNvCxnSpPr>
            <a:cxnSpLocks/>
          </p:cNvCxnSpPr>
          <p:nvPr/>
        </p:nvCxnSpPr>
        <p:spPr>
          <a:xfrm>
            <a:off x="1855310" y="4239758"/>
            <a:ext cx="2762054" cy="372105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87DA08-D9D0-C9D5-5186-AC9E0237572A}"/>
              </a:ext>
            </a:extLst>
          </p:cNvPr>
          <p:cNvCxnSpPr>
            <a:cxnSpLocks/>
          </p:cNvCxnSpPr>
          <p:nvPr/>
        </p:nvCxnSpPr>
        <p:spPr>
          <a:xfrm flipV="1">
            <a:off x="1855310" y="4621811"/>
            <a:ext cx="2762054" cy="386725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C8333B-1F79-EEEB-6E53-0805B9D6B779}"/>
              </a:ext>
            </a:extLst>
          </p:cNvPr>
          <p:cNvCxnSpPr>
            <a:cxnSpLocks/>
          </p:cNvCxnSpPr>
          <p:nvPr/>
        </p:nvCxnSpPr>
        <p:spPr>
          <a:xfrm flipV="1">
            <a:off x="1855310" y="4611863"/>
            <a:ext cx="2762054" cy="1426901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11A235-C3B0-DD9A-1659-5BF81F460806}"/>
              </a:ext>
            </a:extLst>
          </p:cNvPr>
          <p:cNvCxnSpPr/>
          <p:nvPr/>
        </p:nvCxnSpPr>
        <p:spPr>
          <a:xfrm>
            <a:off x="5437496" y="4611863"/>
            <a:ext cx="1574276" cy="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07BF7228-3C7F-864B-7ACF-C739023A2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9825" y="4280998"/>
            <a:ext cx="658477" cy="658477"/>
          </a:xfrm>
          <a:prstGeom prst="rect">
            <a:avLst/>
          </a:prstGeom>
        </p:spPr>
      </p:pic>
      <p:sp>
        <p:nvSpPr>
          <p:cNvPr id="36" name="Google Shape;603;gcb211dbc6b_0_1">
            <a:extLst>
              <a:ext uri="{FF2B5EF4-FFF2-40B4-BE49-F238E27FC236}">
                <a16:creationId xmlns:a16="http://schemas.microsoft.com/office/drawing/2014/main" id="{58DE2880-BC9D-54CF-2AE0-E8183C629A26}"/>
              </a:ext>
            </a:extLst>
          </p:cNvPr>
          <p:cNvSpPr txBox="1">
            <a:spLocks/>
          </p:cNvSpPr>
          <p:nvPr/>
        </p:nvSpPr>
        <p:spPr>
          <a:xfrm>
            <a:off x="4669824" y="3956116"/>
            <a:ext cx="6584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algn="ctr">
              <a:spcBef>
                <a:spcPts val="0"/>
              </a:spcBef>
              <a:buSzPts val="1400"/>
              <a:buFont typeface="Arial"/>
              <a:buNone/>
            </a:pPr>
            <a:r>
              <a:rPr lang="fr-FR" sz="1000" dirty="0">
                <a:latin typeface="Century Gothic"/>
                <a:ea typeface="Century Gothic"/>
                <a:cs typeface="Century Gothic"/>
                <a:sym typeface="Century Gothic"/>
              </a:rPr>
              <a:t>Merging Process</a:t>
            </a:r>
          </a:p>
        </p:txBody>
      </p:sp>
      <p:sp>
        <p:nvSpPr>
          <p:cNvPr id="37" name="Google Shape;603;gcb211dbc6b_0_1">
            <a:extLst>
              <a:ext uri="{FF2B5EF4-FFF2-40B4-BE49-F238E27FC236}">
                <a16:creationId xmlns:a16="http://schemas.microsoft.com/office/drawing/2014/main" id="{5847A358-B3B5-1698-5680-0393063910E0}"/>
              </a:ext>
            </a:extLst>
          </p:cNvPr>
          <p:cNvSpPr txBox="1">
            <a:spLocks/>
          </p:cNvSpPr>
          <p:nvPr/>
        </p:nvSpPr>
        <p:spPr>
          <a:xfrm>
            <a:off x="7803625" y="3158493"/>
            <a:ext cx="6584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algn="ctr">
              <a:spcBef>
                <a:spcPts val="0"/>
              </a:spcBef>
              <a:buSzPts val="1400"/>
              <a:buFont typeface="Arial"/>
              <a:buNone/>
            </a:pPr>
            <a:r>
              <a:rPr lang="fr-FR" sz="1000" dirty="0">
                <a:latin typeface="Century Gothic"/>
                <a:ea typeface="Century Gothic"/>
                <a:cs typeface="Century Gothic"/>
                <a:sym typeface="Century Gothic"/>
              </a:rPr>
              <a:t>Final merged 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A9EFB4-A8E4-5EAA-8713-53C92762F6BB}"/>
              </a:ext>
            </a:extLst>
          </p:cNvPr>
          <p:cNvSpPr/>
          <p:nvPr/>
        </p:nvSpPr>
        <p:spPr>
          <a:xfrm>
            <a:off x="658106" y="2720383"/>
            <a:ext cx="1093509" cy="390568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603;gcb211dbc6b_0_1">
            <a:extLst>
              <a:ext uri="{FF2B5EF4-FFF2-40B4-BE49-F238E27FC236}">
                <a16:creationId xmlns:a16="http://schemas.microsoft.com/office/drawing/2014/main" id="{40DB54E2-02C4-88E9-D345-3081F87C86A5}"/>
              </a:ext>
            </a:extLst>
          </p:cNvPr>
          <p:cNvSpPr txBox="1">
            <a:spLocks/>
          </p:cNvSpPr>
          <p:nvPr/>
        </p:nvSpPr>
        <p:spPr>
          <a:xfrm>
            <a:off x="686299" y="2459024"/>
            <a:ext cx="95612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algn="ctr">
              <a:spcBef>
                <a:spcPts val="0"/>
              </a:spcBef>
              <a:buSzPts val="1400"/>
              <a:buFont typeface="Arial"/>
              <a:buNone/>
            </a:pPr>
            <a:r>
              <a:rPr lang="fr-FR" sz="1000" dirty="0">
                <a:latin typeface="Century Gothic"/>
                <a:ea typeface="Century Gothic"/>
                <a:cs typeface="Century Gothic"/>
                <a:sym typeface="Century Gothic"/>
              </a:rPr>
              <a:t>Individual data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0312E16-6265-AD9B-6E15-DF47E63554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3363" y="4976769"/>
            <a:ext cx="831397" cy="246496"/>
          </a:xfrm>
          <a:prstGeom prst="rect">
            <a:avLst/>
          </a:prstGeom>
        </p:spPr>
      </p:pic>
      <p:sp>
        <p:nvSpPr>
          <p:cNvPr id="45" name="Google Shape;426;p4">
            <a:extLst>
              <a:ext uri="{FF2B5EF4-FFF2-40B4-BE49-F238E27FC236}">
                <a16:creationId xmlns:a16="http://schemas.microsoft.com/office/drawing/2014/main" id="{AE7EDAF0-D4D3-8BAA-5F72-8C53143452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8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Google Shape;399;p2">
            <a:extLst>
              <a:ext uri="{FF2B5EF4-FFF2-40B4-BE49-F238E27FC236}">
                <a16:creationId xmlns:a16="http://schemas.microsoft.com/office/drawing/2014/main" id="{266E4E67-3C94-588E-F236-7A9384A8E5B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51393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8" name="Google Shape;603;gcb211dbc6b_0_1">
            <a:extLst>
              <a:ext uri="{FF2B5EF4-FFF2-40B4-BE49-F238E27FC236}">
                <a16:creationId xmlns:a16="http://schemas.microsoft.com/office/drawing/2014/main" id="{DFF3C1A6-1D51-07A7-4704-DBEB823AAB67}"/>
              </a:ext>
            </a:extLst>
          </p:cNvPr>
          <p:cNvSpPr txBox="1">
            <a:spLocks/>
          </p:cNvSpPr>
          <p:nvPr/>
        </p:nvSpPr>
        <p:spPr>
          <a:xfrm>
            <a:off x="3748667" y="6606063"/>
            <a:ext cx="3575960" cy="16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algn="ctr">
              <a:spcBef>
                <a:spcPts val="0"/>
              </a:spcBef>
              <a:buSzPts val="1400"/>
              <a:buFont typeface="Arial"/>
              <a:buNone/>
            </a:pPr>
            <a:r>
              <a:rPr lang="fr-FR" sz="800" dirty="0">
                <a:latin typeface="Century Gothic"/>
                <a:ea typeface="Century Gothic"/>
                <a:cs typeface="Century Gothic"/>
                <a:sym typeface="Century Gothic"/>
              </a:rPr>
              <a:t>Figure 4: Data </a:t>
            </a:r>
            <a:r>
              <a:rPr lang="fr-FR" sz="800" dirty="0" err="1">
                <a:latin typeface="Century Gothic"/>
                <a:ea typeface="Century Gothic"/>
                <a:cs typeface="Century Gothic"/>
                <a:sym typeface="Century Gothic"/>
              </a:rPr>
              <a:t>merging</a:t>
            </a:r>
            <a:r>
              <a:rPr lang="fr-FR" sz="800" dirty="0">
                <a:latin typeface="Century Gothic"/>
                <a:ea typeface="Century Gothic"/>
                <a:cs typeface="Century Gothic"/>
                <a:sym typeface="Century Gothic"/>
              </a:rPr>
              <a:t>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A75D36-CD46-25B7-41CA-6D29959B3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5" b="19223"/>
          <a:stretch/>
        </p:blipFill>
        <p:spPr bwMode="auto">
          <a:xfrm>
            <a:off x="2275779" y="1679608"/>
            <a:ext cx="8460974" cy="103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urved Connector 2">
            <a:extLst>
              <a:ext uri="{FF2B5EF4-FFF2-40B4-BE49-F238E27FC236}">
                <a16:creationId xmlns:a16="http://schemas.microsoft.com/office/drawing/2014/main" id="{FAF66222-DD71-540D-DB1A-B061A5A65F1D}"/>
              </a:ext>
            </a:extLst>
          </p:cNvPr>
          <p:cNvCxnSpPr>
            <a:cxnSpLocks/>
            <a:stCxn id="36" idx="0"/>
          </p:cNvCxnSpPr>
          <p:nvPr/>
        </p:nvCxnSpPr>
        <p:spPr>
          <a:xfrm rot="5400000" flipH="1" flipV="1">
            <a:off x="4993572" y="2853689"/>
            <a:ext cx="1107918" cy="10969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1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"/>
          <p:cNvSpPr txBox="1">
            <a:spLocks noGrp="1"/>
          </p:cNvSpPr>
          <p:nvPr>
            <p:ph type="title"/>
          </p:nvPr>
        </p:nvSpPr>
        <p:spPr>
          <a:xfrm>
            <a:off x="648000" y="97238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entury Gothic"/>
              <a:buNone/>
            </a:pPr>
            <a:r>
              <a:rPr lang="fr-FR" dirty="0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Data Procurement Strategy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29" name="Google Shape;429;p4"/>
          <p:cNvSpPr txBox="1">
            <a:spLocks noGrp="1"/>
          </p:cNvSpPr>
          <p:nvPr>
            <p:ph type="body" idx="2"/>
          </p:nvPr>
        </p:nvSpPr>
        <p:spPr>
          <a:xfrm>
            <a:off x="648000" y="566437"/>
            <a:ext cx="1094316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 dirty="0">
                <a:latin typeface="Century Gothic" panose="020B0502020202020204" pitchFamily="34" charset="0"/>
                <a:sym typeface="Century Gothic"/>
              </a:rPr>
              <a:t>Breaking down the Missing Values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4" name="Google Shape;603;gcb211dbc6b_0_1">
            <a:extLst>
              <a:ext uri="{FF2B5EF4-FFF2-40B4-BE49-F238E27FC236}">
                <a16:creationId xmlns:a16="http://schemas.microsoft.com/office/drawing/2014/main" id="{B4118B98-71EC-049A-B488-1387AE83B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106" y="1288049"/>
            <a:ext cx="10975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fr-FR" sz="1400" dirty="0">
                <a:latin typeface="Century Gothic"/>
                <a:ea typeface="Century Gothic"/>
                <a:cs typeface="Century Gothic"/>
                <a:sym typeface="Century Gothic"/>
              </a:rPr>
              <a:t>Multiples approaches have been used to deal with NULL values. Some of them are illustrated below.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11ABE5-88D8-7DE4-3353-76476EC814A8}"/>
              </a:ext>
            </a:extLst>
          </p:cNvPr>
          <p:cNvSpPr/>
          <p:nvPr/>
        </p:nvSpPr>
        <p:spPr>
          <a:xfrm>
            <a:off x="321549" y="6192982"/>
            <a:ext cx="1460124" cy="66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426;p4">
            <a:extLst>
              <a:ext uri="{FF2B5EF4-FFF2-40B4-BE49-F238E27FC236}">
                <a16:creationId xmlns:a16="http://schemas.microsoft.com/office/drawing/2014/main" id="{96092272-A760-FF84-8774-9378158135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515" y="6656508"/>
            <a:ext cx="720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9</a:t>
            </a:fld>
            <a:endParaRPr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672DB-7EF2-7C3D-2C6D-4103184F6D7E}"/>
              </a:ext>
            </a:extLst>
          </p:cNvPr>
          <p:cNvSpPr/>
          <p:nvPr/>
        </p:nvSpPr>
        <p:spPr>
          <a:xfrm>
            <a:off x="1228103" y="2530711"/>
            <a:ext cx="571200" cy="27290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AA744-4F05-8AB5-10A4-3880CF9183E1}"/>
              </a:ext>
            </a:extLst>
          </p:cNvPr>
          <p:cNvSpPr txBox="1"/>
          <p:nvPr/>
        </p:nvSpPr>
        <p:spPr>
          <a:xfrm>
            <a:off x="1079593" y="5301172"/>
            <a:ext cx="8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Century Gothic" panose="020B0502020202020204" pitchFamily="34" charset="0"/>
              </a:rPr>
              <a:t>Overall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B0EBE-17CB-C375-54B1-A7FC1C1A1083}"/>
              </a:ext>
            </a:extLst>
          </p:cNvPr>
          <p:cNvSpPr txBox="1"/>
          <p:nvPr/>
        </p:nvSpPr>
        <p:spPr>
          <a:xfrm>
            <a:off x="1079593" y="3719239"/>
            <a:ext cx="868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Century Gothic" panose="020B0502020202020204" pitchFamily="34" charset="0"/>
              </a:rPr>
              <a:t>100%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29A182-603F-093A-C81B-85A7FB29D6C4}"/>
              </a:ext>
            </a:extLst>
          </p:cNvPr>
          <p:cNvSpPr/>
          <p:nvPr/>
        </p:nvSpPr>
        <p:spPr>
          <a:xfrm>
            <a:off x="5192241" y="3246602"/>
            <a:ext cx="571200" cy="20131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0EA8BA-0915-2DC7-84CF-0614710BB13E}"/>
              </a:ext>
            </a:extLst>
          </p:cNvPr>
          <p:cNvSpPr/>
          <p:nvPr/>
        </p:nvSpPr>
        <p:spPr>
          <a:xfrm>
            <a:off x="5197587" y="2512237"/>
            <a:ext cx="565257" cy="375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5CE1B-D5C1-4A97-6049-F71001368FF8}"/>
              </a:ext>
            </a:extLst>
          </p:cNvPr>
          <p:cNvSpPr txBox="1"/>
          <p:nvPr/>
        </p:nvSpPr>
        <p:spPr>
          <a:xfrm>
            <a:off x="5043135" y="2540995"/>
            <a:ext cx="868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6%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461348-8431-D2B1-4AEA-90FE3AC2644A}"/>
              </a:ext>
            </a:extLst>
          </p:cNvPr>
          <p:cNvSpPr txBox="1"/>
          <p:nvPr/>
        </p:nvSpPr>
        <p:spPr>
          <a:xfrm>
            <a:off x="5052967" y="3915304"/>
            <a:ext cx="868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Century Gothic" panose="020B0502020202020204" pitchFamily="34" charset="0"/>
              </a:rPr>
              <a:t>92%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9A2AF-6FFC-C307-2AED-8FFF990FEBE6}"/>
              </a:ext>
            </a:extLst>
          </p:cNvPr>
          <p:cNvSpPr txBox="1"/>
          <p:nvPr/>
        </p:nvSpPr>
        <p:spPr>
          <a:xfrm>
            <a:off x="6349593" y="2643894"/>
            <a:ext cx="16182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9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Dropped</a:t>
            </a:r>
            <a:r>
              <a:rPr lang="en-FR" sz="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because they have more than </a:t>
            </a:r>
            <a:r>
              <a:rPr lang="en-FR" sz="9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FR" sz="9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50% missing attributes.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915A52-8BD4-4F00-223E-E907558886F2}"/>
              </a:ext>
            </a:extLst>
          </p:cNvPr>
          <p:cNvCxnSpPr>
            <a:cxnSpLocks/>
          </p:cNvCxnSpPr>
          <p:nvPr/>
        </p:nvCxnSpPr>
        <p:spPr>
          <a:xfrm>
            <a:off x="5515070" y="2247376"/>
            <a:ext cx="0" cy="238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AE7C85DB-A328-17F8-E71A-B09075902A26}"/>
              </a:ext>
            </a:extLst>
          </p:cNvPr>
          <p:cNvSpPr/>
          <p:nvPr/>
        </p:nvSpPr>
        <p:spPr>
          <a:xfrm>
            <a:off x="6149774" y="2767717"/>
            <a:ext cx="205273" cy="1959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45" name="Google Shape;449;p4">
            <a:extLst>
              <a:ext uri="{FF2B5EF4-FFF2-40B4-BE49-F238E27FC236}">
                <a16:creationId xmlns:a16="http://schemas.microsoft.com/office/drawing/2014/main" id="{36AB83FD-46D3-5840-38A0-474DDEF33B78}"/>
              </a:ext>
            </a:extLst>
          </p:cNvPr>
          <p:cNvSpPr/>
          <p:nvPr/>
        </p:nvSpPr>
        <p:spPr>
          <a:xfrm>
            <a:off x="7089019" y="3708042"/>
            <a:ext cx="3013359" cy="383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Median replacement</a:t>
            </a:r>
            <a:endParaRPr lang="fr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lang="en-FR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49;p4">
            <a:extLst>
              <a:ext uri="{FF2B5EF4-FFF2-40B4-BE49-F238E27FC236}">
                <a16:creationId xmlns:a16="http://schemas.microsoft.com/office/drawing/2014/main" id="{545E12B6-D921-B3FB-97C9-815952068A4C}"/>
              </a:ext>
            </a:extLst>
          </p:cNvPr>
          <p:cNvSpPr/>
          <p:nvPr/>
        </p:nvSpPr>
        <p:spPr>
          <a:xfrm>
            <a:off x="7089018" y="4091359"/>
            <a:ext cx="3013359" cy="805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fr-FR" sz="12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Mainly</a:t>
            </a:r>
            <a:r>
              <a:rPr lang="fr-FR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replaced</a:t>
            </a:r>
            <a:r>
              <a:rPr lang="fr-FR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the </a:t>
            </a:r>
            <a:r>
              <a:rPr lang="fr-FR" sz="12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</a:t>
            </a:r>
            <a:r>
              <a:rPr lang="fr-FR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the missing data with </a:t>
            </a:r>
            <a:r>
              <a:rPr lang="fr-FR" sz="12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median</a:t>
            </a:r>
            <a:r>
              <a:rPr lang="fr-FR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2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because</a:t>
            </a:r>
            <a:r>
              <a:rPr lang="fr-FR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the data distribution. </a:t>
            </a:r>
            <a:endParaRPr sz="1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B5F7638-53EF-5A90-596D-8B6CE89622DC}"/>
              </a:ext>
            </a:extLst>
          </p:cNvPr>
          <p:cNvSpPr/>
          <p:nvPr/>
        </p:nvSpPr>
        <p:spPr>
          <a:xfrm>
            <a:off x="7155136" y="3745070"/>
            <a:ext cx="219137" cy="2070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95E5C1-691D-7F34-A4E2-84DC9B72BA09}"/>
              </a:ext>
            </a:extLst>
          </p:cNvPr>
          <p:cNvSpPr/>
          <p:nvPr/>
        </p:nvSpPr>
        <p:spPr>
          <a:xfrm>
            <a:off x="5191644" y="2879518"/>
            <a:ext cx="571200" cy="1778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EFCA32-D3EB-18C2-E206-487E576EF290}"/>
              </a:ext>
            </a:extLst>
          </p:cNvPr>
          <p:cNvSpPr txBox="1"/>
          <p:nvPr/>
        </p:nvSpPr>
        <p:spPr>
          <a:xfrm>
            <a:off x="5036153" y="2844459"/>
            <a:ext cx="868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1%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13A7A3-BC65-3463-6C05-E515B6B64A53}"/>
              </a:ext>
            </a:extLst>
          </p:cNvPr>
          <p:cNvSpPr/>
          <p:nvPr/>
        </p:nvSpPr>
        <p:spPr>
          <a:xfrm>
            <a:off x="5191644" y="3049599"/>
            <a:ext cx="571200" cy="1778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8ACDA9-35B4-09B3-0B02-866C4CEAC083}"/>
              </a:ext>
            </a:extLst>
          </p:cNvPr>
          <p:cNvSpPr txBox="1"/>
          <p:nvPr/>
        </p:nvSpPr>
        <p:spPr>
          <a:xfrm>
            <a:off x="5036153" y="3029939"/>
            <a:ext cx="8682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Century Gothic" panose="020B0502020202020204" pitchFamily="34" charset="0"/>
              </a:rPr>
              <a:t>1%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D0105DAC-0659-9A16-12DC-A90D746E2481}"/>
              </a:ext>
            </a:extLst>
          </p:cNvPr>
          <p:cNvSpPr/>
          <p:nvPr/>
        </p:nvSpPr>
        <p:spPr>
          <a:xfrm rot="10800000">
            <a:off x="5904372" y="2520879"/>
            <a:ext cx="163368" cy="69669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09640A-9219-8A03-D0E5-6DEB24CBAFBD}"/>
              </a:ext>
            </a:extLst>
          </p:cNvPr>
          <p:cNvSpPr txBox="1"/>
          <p:nvPr/>
        </p:nvSpPr>
        <p:spPr>
          <a:xfrm>
            <a:off x="4665160" y="2025970"/>
            <a:ext cx="23058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-FR" sz="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issing % with respect to “Year”. </a:t>
            </a:r>
          </a:p>
        </p:txBody>
      </p:sp>
      <p:sp>
        <p:nvSpPr>
          <p:cNvPr id="60" name="Google Shape;438;p4">
            <a:extLst>
              <a:ext uri="{FF2B5EF4-FFF2-40B4-BE49-F238E27FC236}">
                <a16:creationId xmlns:a16="http://schemas.microsoft.com/office/drawing/2014/main" id="{766F185F-E68A-B5B7-30E3-9B11EABA6E54}"/>
              </a:ext>
            </a:extLst>
          </p:cNvPr>
          <p:cNvSpPr/>
          <p:nvPr/>
        </p:nvSpPr>
        <p:spPr>
          <a:xfrm rot="5400000" flipH="1">
            <a:off x="1401119" y="3721111"/>
            <a:ext cx="2803258" cy="333175"/>
          </a:xfrm>
          <a:prstGeom prst="triangle">
            <a:avLst>
              <a:gd name="adj" fmla="val 49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7F7B652-82C9-DEFA-8B78-9145A6130CD6}"/>
              </a:ext>
            </a:extLst>
          </p:cNvPr>
          <p:cNvCxnSpPr>
            <a:cxnSpLocks/>
          </p:cNvCxnSpPr>
          <p:nvPr/>
        </p:nvCxnSpPr>
        <p:spPr>
          <a:xfrm>
            <a:off x="4184122" y="2762955"/>
            <a:ext cx="1007522" cy="205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E000C01-E0C9-906C-56AF-852DEF25D0BB}"/>
              </a:ext>
            </a:extLst>
          </p:cNvPr>
          <p:cNvSpPr txBox="1"/>
          <p:nvPr/>
        </p:nvSpPr>
        <p:spPr>
          <a:xfrm>
            <a:off x="3123355" y="2548694"/>
            <a:ext cx="1223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-FR" sz="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issing % with respect to “Area”. 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6C58B52-5445-5F5B-3107-CCADDADB6FCF}"/>
              </a:ext>
            </a:extLst>
          </p:cNvPr>
          <p:cNvCxnSpPr>
            <a:cxnSpLocks/>
          </p:cNvCxnSpPr>
          <p:nvPr/>
        </p:nvCxnSpPr>
        <p:spPr>
          <a:xfrm flipV="1">
            <a:off x="4178274" y="3118844"/>
            <a:ext cx="1013370" cy="242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B656610-FB6B-C15E-4F07-EE553F1B0868}"/>
              </a:ext>
            </a:extLst>
          </p:cNvPr>
          <p:cNvSpPr txBox="1"/>
          <p:nvPr/>
        </p:nvSpPr>
        <p:spPr>
          <a:xfrm>
            <a:off x="3119374" y="3138504"/>
            <a:ext cx="1223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r>
              <a:rPr lang="en-FR" sz="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issing % with respect to “Rank”. </a:t>
            </a:r>
          </a:p>
        </p:txBody>
      </p:sp>
      <p:sp>
        <p:nvSpPr>
          <p:cNvPr id="70" name="Google Shape;438;p4">
            <a:extLst>
              <a:ext uri="{FF2B5EF4-FFF2-40B4-BE49-F238E27FC236}">
                <a16:creationId xmlns:a16="http://schemas.microsoft.com/office/drawing/2014/main" id="{21B6D585-70BE-43C2-80B5-97504466CBBE}"/>
              </a:ext>
            </a:extLst>
          </p:cNvPr>
          <p:cNvSpPr/>
          <p:nvPr/>
        </p:nvSpPr>
        <p:spPr>
          <a:xfrm rot="5400000" flipH="1">
            <a:off x="5655902" y="4114384"/>
            <a:ext cx="2040401" cy="333175"/>
          </a:xfrm>
          <a:prstGeom prst="triangle">
            <a:avLst>
              <a:gd name="adj" fmla="val 49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399;p2">
            <a:extLst>
              <a:ext uri="{FF2B5EF4-FFF2-40B4-BE49-F238E27FC236}">
                <a16:creationId xmlns:a16="http://schemas.microsoft.com/office/drawing/2014/main" id="{9870180B-CA1A-96FC-E8F6-234167E81F5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0684377" y="6651393"/>
            <a:ext cx="81649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Gothic" panose="020B0502020202020204" pitchFamily="34" charset="0"/>
              </a:rPr>
              <a:t>10/05/2022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72" name="Google Shape;603;gcb211dbc6b_0_1">
            <a:extLst>
              <a:ext uri="{FF2B5EF4-FFF2-40B4-BE49-F238E27FC236}">
                <a16:creationId xmlns:a16="http://schemas.microsoft.com/office/drawing/2014/main" id="{F737D583-F417-5836-4974-BEEF3935BC54}"/>
              </a:ext>
            </a:extLst>
          </p:cNvPr>
          <p:cNvSpPr txBox="1">
            <a:spLocks/>
          </p:cNvSpPr>
          <p:nvPr/>
        </p:nvSpPr>
        <p:spPr>
          <a:xfrm>
            <a:off x="3727090" y="5702938"/>
            <a:ext cx="3575960" cy="16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indent="0" algn="ctr">
              <a:spcBef>
                <a:spcPts val="0"/>
              </a:spcBef>
              <a:buSzPts val="1400"/>
              <a:buFont typeface="Arial"/>
              <a:buNone/>
            </a:pPr>
            <a:r>
              <a:rPr lang="fr-FR" sz="800" dirty="0">
                <a:latin typeface="Century Gothic"/>
                <a:ea typeface="Century Gothic"/>
                <a:cs typeface="Century Gothic"/>
                <a:sym typeface="Century Gothic"/>
              </a:rPr>
              <a:t>Figure 2: Percentage of missing values in Area, Year and Rank columns</a:t>
            </a:r>
          </a:p>
        </p:txBody>
      </p:sp>
    </p:spTree>
    <p:extLst>
      <p:ext uri="{BB962C8B-B14F-4D97-AF65-F5344CB8AC3E}">
        <p14:creationId xmlns:p14="http://schemas.microsoft.com/office/powerpoint/2010/main" val="33115726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GIV Yellow">
      <a:dk1>
        <a:srgbClr val="000000"/>
      </a:dk1>
      <a:lt1>
        <a:srgbClr val="FFFFFF"/>
      </a:lt1>
      <a:dk2>
        <a:srgbClr val="F8B403"/>
      </a:dk2>
      <a:lt2>
        <a:srgbClr val="A6A6A6"/>
      </a:lt2>
      <a:accent1>
        <a:srgbClr val="B06C00"/>
      </a:accent1>
      <a:accent2>
        <a:srgbClr val="E58B0A"/>
      </a:accent2>
      <a:accent3>
        <a:srgbClr val="F8B403"/>
      </a:accent3>
      <a:accent4>
        <a:srgbClr val="F6CA00"/>
      </a:accent4>
      <a:accent5>
        <a:srgbClr val="F4E239"/>
      </a:accent5>
      <a:accent6>
        <a:srgbClr val="000000"/>
      </a:accent6>
      <a:hlink>
        <a:srgbClr val="F8B403"/>
      </a:hlink>
      <a:folHlink>
        <a:srgbClr val="F8B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GIV Yellow">
      <a:dk1>
        <a:srgbClr val="000000"/>
      </a:dk1>
      <a:lt1>
        <a:srgbClr val="FFFFFF"/>
      </a:lt1>
      <a:dk2>
        <a:srgbClr val="F8B403"/>
      </a:dk2>
      <a:lt2>
        <a:srgbClr val="A6A6A6"/>
      </a:lt2>
      <a:accent1>
        <a:srgbClr val="B06C00"/>
      </a:accent1>
      <a:accent2>
        <a:srgbClr val="E58B0A"/>
      </a:accent2>
      <a:accent3>
        <a:srgbClr val="F8B403"/>
      </a:accent3>
      <a:accent4>
        <a:srgbClr val="F6CA00"/>
      </a:accent4>
      <a:accent5>
        <a:srgbClr val="F4E239"/>
      </a:accent5>
      <a:accent6>
        <a:srgbClr val="000000"/>
      </a:accent6>
      <a:hlink>
        <a:srgbClr val="F8B403"/>
      </a:hlink>
      <a:folHlink>
        <a:srgbClr val="F8B4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25447</TotalTime>
  <Words>848</Words>
  <Application>Microsoft Macintosh PowerPoint</Application>
  <PresentationFormat>Widescreen</PresentationFormat>
  <Paragraphs>272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Verdana</vt:lpstr>
      <vt:lpstr>Century Gothic</vt:lpstr>
      <vt:lpstr>Arial</vt:lpstr>
      <vt:lpstr>Georgia</vt:lpstr>
      <vt:lpstr>Calibri</vt:lpstr>
      <vt:lpstr>Arial</vt:lpstr>
      <vt:lpstr>Blank</vt:lpstr>
      <vt:lpstr>Blank</vt:lpstr>
      <vt:lpstr>Business Intelligence – Rawls College of Business </vt:lpstr>
      <vt:lpstr>Business Intelligence – Project Final Presentation</vt:lpstr>
      <vt:lpstr>PowerPoint Presentation</vt:lpstr>
      <vt:lpstr>Objective</vt:lpstr>
      <vt:lpstr>Data Procurement Strategy</vt:lpstr>
      <vt:lpstr>Data Procurement Strategy</vt:lpstr>
      <vt:lpstr>Data Procurement Strategy</vt:lpstr>
      <vt:lpstr>Data Procurement Strategy</vt:lpstr>
      <vt:lpstr>Data Procurement Strategy</vt:lpstr>
      <vt:lpstr>Data Procurement Strategy</vt:lpstr>
      <vt:lpstr>Obstacles &amp; solutions </vt:lpstr>
      <vt:lpstr>Obstacles &amp; solutions </vt:lpstr>
      <vt:lpstr>Our findings</vt:lpstr>
      <vt:lpstr>Conclusion &amp; Next Step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 Project </dc:title>
  <dc:creator>Keita Zoumana</dc:creator>
  <cp:lastModifiedBy>Ezzaouaoui, Ali</cp:lastModifiedBy>
  <cp:revision>29</cp:revision>
  <dcterms:created xsi:type="dcterms:W3CDTF">2021-01-26T12:40:39Z</dcterms:created>
  <dcterms:modified xsi:type="dcterms:W3CDTF">2022-10-11T03:52:40Z</dcterms:modified>
</cp:coreProperties>
</file>